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Advent Pro Light" panose="020B0604020202020204" charset="0"/>
      <p:regular r:id="rId17"/>
      <p:bold r:id="rId18"/>
    </p:embeddedFont>
    <p:embeddedFont>
      <p:font typeface="Anton" pitchFamily="2" charset="0"/>
      <p:regular r:id="rId19"/>
    </p:embeddedFont>
    <p:embeddedFont>
      <p:font typeface="Comic Sans MS" panose="030F0702030302020204" pitchFamily="66" charset="0"/>
      <p:regular r:id="rId20"/>
      <p:bold r:id="rId21"/>
      <p:italic r:id="rId22"/>
      <p:boldItalic r:id="rId23"/>
    </p:embeddedFont>
    <p:embeddedFont>
      <p:font typeface="Fira Sans Condensed" panose="020B0503050000020004" pitchFamily="34" charset="0"/>
      <p:regular r:id="rId24"/>
      <p:bold r:id="rId25"/>
      <p:italic r:id="rId26"/>
      <p:boldItalic r:id="rId27"/>
    </p:embeddedFont>
    <p:embeddedFont>
      <p:font typeface="Fira Sans Condensed Light" panose="020B0403050000020004" pitchFamily="34" charset="0"/>
      <p:regular r:id="rId28"/>
      <p:bold r:id="rId29"/>
      <p:italic r:id="rId30"/>
      <p:boldItalic r:id="rId31"/>
    </p:embeddedFont>
    <p:embeddedFont>
      <p:font typeface="Impact" panose="020B0806030902050204" pitchFamily="34" charset="0"/>
      <p:regular r:id="rId32"/>
    </p:embeddedFont>
    <p:embeddedFont>
      <p:font typeface="Josefin Slab" pitchFamily="2" charset="0"/>
      <p:regular r:id="rId33"/>
      <p:bold r:id="rId34"/>
      <p:italic r:id="rId35"/>
      <p:boldItalic r:id="rId36"/>
    </p:embeddedFont>
    <p:embeddedFont>
      <p:font typeface="Rajdhani" panose="020B0604020202020204" charset="0"/>
      <p:regular r:id="rId37"/>
      <p:bold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g5Nqj3WiU+GwPke4D+CzIAS+Ib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font" Target="fonts/font2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46" Type="http://schemas.openxmlformats.org/officeDocument/2006/relationships/theme" Target="theme/theme1.xml"/><Relationship Id="rId20" Type="http://schemas.openxmlformats.org/officeDocument/2006/relationships/font" Target="fonts/font4.fntdata"/><Relationship Id="rId41" Type="http://schemas.openxmlformats.org/officeDocument/2006/relationships/font" Target="fonts/font2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17daa3ace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017daa3ace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" name="Google Shape;32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17daa3ace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017daa3ace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19d65f04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019d65f04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019d65f042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019d65f042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17daa3ac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017daa3ac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7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17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>
            <a:spLocks noGrp="1"/>
          </p:cNvSpPr>
          <p:nvPr>
            <p:ph type="title"/>
          </p:nvPr>
        </p:nvSpPr>
        <p:spPr>
          <a:xfrm>
            <a:off x="916225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6" name="Google Shape;56;p27"/>
          <p:cNvSpPr txBox="1">
            <a:spLocks noGrp="1"/>
          </p:cNvSpPr>
          <p:nvPr>
            <p:ph type="subTitle" idx="1"/>
          </p:nvPr>
        </p:nvSpPr>
        <p:spPr>
          <a:xfrm>
            <a:off x="786275" y="1909450"/>
            <a:ext cx="210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/>
            </a:lvl9pPr>
          </a:lstStyle>
          <a:p>
            <a:endParaRPr/>
          </a:p>
        </p:txBody>
      </p:sp>
      <p:sp>
        <p:nvSpPr>
          <p:cNvPr id="57" name="Google Shape;57;p27"/>
          <p:cNvSpPr txBox="1">
            <a:spLocks noGrp="1"/>
          </p:cNvSpPr>
          <p:nvPr>
            <p:ph type="title" idx="2"/>
          </p:nvPr>
        </p:nvSpPr>
        <p:spPr>
          <a:xfrm>
            <a:off x="6298374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8" name="Google Shape;58;p27"/>
          <p:cNvSpPr txBox="1">
            <a:spLocks noGrp="1"/>
          </p:cNvSpPr>
          <p:nvPr>
            <p:ph type="subTitle" idx="3"/>
          </p:nvPr>
        </p:nvSpPr>
        <p:spPr>
          <a:xfrm>
            <a:off x="6080425" y="1909450"/>
            <a:ext cx="227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/>
            </a:lvl9pPr>
          </a:lstStyle>
          <a:p>
            <a:endParaRPr/>
          </a:p>
        </p:txBody>
      </p:sp>
      <p:sp>
        <p:nvSpPr>
          <p:cNvPr id="59" name="Google Shape;59;p27"/>
          <p:cNvSpPr txBox="1">
            <a:spLocks noGrp="1"/>
          </p:cNvSpPr>
          <p:nvPr>
            <p:ph type="title" idx="4"/>
          </p:nvPr>
        </p:nvSpPr>
        <p:spPr>
          <a:xfrm>
            <a:off x="3607299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subTitle" idx="5"/>
          </p:nvPr>
        </p:nvSpPr>
        <p:spPr>
          <a:xfrm>
            <a:off x="3389350" y="3332250"/>
            <a:ext cx="227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27"/>
          <p:cNvSpPr txBox="1">
            <a:spLocks noGrp="1"/>
          </p:cNvSpPr>
          <p:nvPr>
            <p:ph type="title" idx="6"/>
          </p:nvPr>
        </p:nvSpPr>
        <p:spPr>
          <a:xfrm>
            <a:off x="3607299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2" name="Google Shape;62;p27"/>
          <p:cNvSpPr txBox="1">
            <a:spLocks noGrp="1"/>
          </p:cNvSpPr>
          <p:nvPr>
            <p:ph type="subTitle" idx="7"/>
          </p:nvPr>
        </p:nvSpPr>
        <p:spPr>
          <a:xfrm>
            <a:off x="3389350" y="1909450"/>
            <a:ext cx="227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/>
            </a:lvl9pPr>
          </a:lstStyle>
          <a:p>
            <a:endParaRPr/>
          </a:p>
        </p:txBody>
      </p:sp>
      <p:sp>
        <p:nvSpPr>
          <p:cNvPr id="63" name="Google Shape;63;p27"/>
          <p:cNvSpPr txBox="1">
            <a:spLocks noGrp="1"/>
          </p:cNvSpPr>
          <p:nvPr>
            <p:ph type="title" idx="8"/>
          </p:nvPr>
        </p:nvSpPr>
        <p:spPr>
          <a:xfrm>
            <a:off x="916225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27"/>
          <p:cNvSpPr txBox="1">
            <a:spLocks noGrp="1"/>
          </p:cNvSpPr>
          <p:nvPr>
            <p:ph type="subTitle" idx="9"/>
          </p:nvPr>
        </p:nvSpPr>
        <p:spPr>
          <a:xfrm>
            <a:off x="786325" y="3332250"/>
            <a:ext cx="210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27"/>
          <p:cNvSpPr txBox="1">
            <a:spLocks noGrp="1"/>
          </p:cNvSpPr>
          <p:nvPr>
            <p:ph type="title" idx="13"/>
          </p:nvPr>
        </p:nvSpPr>
        <p:spPr>
          <a:xfrm>
            <a:off x="6495924" y="3872763"/>
            <a:ext cx="1446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27"/>
          <p:cNvSpPr txBox="1">
            <a:spLocks noGrp="1"/>
          </p:cNvSpPr>
          <p:nvPr>
            <p:ph type="subTitle" idx="14"/>
          </p:nvPr>
        </p:nvSpPr>
        <p:spPr>
          <a:xfrm>
            <a:off x="6080425" y="3332250"/>
            <a:ext cx="227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title" idx="15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8"/>
          <p:cNvSpPr txBox="1">
            <a:spLocks noGrp="1"/>
          </p:cNvSpPr>
          <p:nvPr>
            <p:ph type="subTitle" idx="1"/>
          </p:nvPr>
        </p:nvSpPr>
        <p:spPr>
          <a:xfrm>
            <a:off x="6006000" y="2320225"/>
            <a:ext cx="2006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subTitle" idx="2"/>
          </p:nvPr>
        </p:nvSpPr>
        <p:spPr>
          <a:xfrm>
            <a:off x="6006000" y="3478616"/>
            <a:ext cx="2006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title"/>
          </p:nvPr>
        </p:nvSpPr>
        <p:spPr>
          <a:xfrm>
            <a:off x="6006000" y="1954025"/>
            <a:ext cx="12354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2" name="Google Shape;72;p28"/>
          <p:cNvSpPr txBox="1">
            <a:spLocks noGrp="1"/>
          </p:cNvSpPr>
          <p:nvPr>
            <p:ph type="title" idx="3"/>
          </p:nvPr>
        </p:nvSpPr>
        <p:spPr>
          <a:xfrm>
            <a:off x="6006000" y="3100474"/>
            <a:ext cx="12354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title" idx="4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4705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9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6" name="Google Shape;16;p19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/>
            </a:lvl9pPr>
          </a:lstStyle>
          <a:p>
            <a:endParaRPr/>
          </a:p>
        </p:txBody>
      </p:sp>
      <p:sp>
        <p:nvSpPr>
          <p:cNvPr id="17" name="Google Shape;17;p19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8" name="Google Shape;18;p19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/>
            </a:lvl9pPr>
          </a:lstStyle>
          <a:p>
            <a:endParaRPr/>
          </a:p>
        </p:txBody>
      </p:sp>
      <p:sp>
        <p:nvSpPr>
          <p:cNvPr id="21" name="Google Shape;21;p19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19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/>
            </a:lvl9pPr>
          </a:lstStyle>
          <a:p>
            <a:endParaRPr/>
          </a:p>
        </p:txBody>
      </p:sp>
      <p:sp>
        <p:nvSpPr>
          <p:cNvPr id="23" name="Google Shape;23;p19"/>
          <p:cNvSpPr txBox="1">
            <a:spLocks noGrp="1"/>
          </p:cNvSpPr>
          <p:nvPr>
            <p:ph type="title" idx="8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4" name="Google Shape;24;p19"/>
          <p:cNvSpPr txBox="1">
            <a:spLocks noGrp="1"/>
          </p:cNvSpPr>
          <p:nvPr>
            <p:ph type="title" idx="9"/>
          </p:nvPr>
        </p:nvSpPr>
        <p:spPr>
          <a:xfrm>
            <a:off x="704337" y="1730350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5" name="Google Shape;25;p19"/>
          <p:cNvSpPr txBox="1">
            <a:spLocks noGrp="1"/>
          </p:cNvSpPr>
          <p:nvPr>
            <p:ph type="title" idx="13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title" idx="14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" name="Google Shape;29;p20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1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2"/>
          <p:cNvSpPr txBox="1">
            <a:spLocks noGrp="1"/>
          </p:cNvSpPr>
          <p:nvPr>
            <p:ph type="subTitle" idx="1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subTitle" idx="2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subTitle" idx="3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title" idx="4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title" idx="5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4"/>
          <p:cNvSpPr txBox="1">
            <a:spLocks noGrp="1"/>
          </p:cNvSpPr>
          <p:nvPr>
            <p:ph type="subTitle" idx="1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subTitle" idx="2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subTitle" idx="3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subTitle" idx="4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"/>
          <p:cNvSpPr txBox="1">
            <a:spLocks noGrp="1"/>
          </p:cNvSpPr>
          <p:nvPr>
            <p:ph type="ctrTitle"/>
          </p:nvPr>
        </p:nvSpPr>
        <p:spPr>
          <a:xfrm>
            <a:off x="210450" y="255181"/>
            <a:ext cx="5268862" cy="194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>
                <a:latin typeface="Rajdhani"/>
                <a:ea typeface="Rajdhani"/>
                <a:cs typeface="Rajdhani"/>
                <a:sym typeface="Rajdhani"/>
              </a:rPr>
              <a:t>DETECTION OF FAKE NEWS USING ARTIFICIAL INTELLIGENCE</a:t>
            </a:r>
            <a:endParaRPr sz="36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2" name="Google Shape;82;p1"/>
          <p:cNvSpPr txBox="1">
            <a:spLocks noGrp="1"/>
          </p:cNvSpPr>
          <p:nvPr>
            <p:ph type="subTitle" idx="1"/>
          </p:nvPr>
        </p:nvSpPr>
        <p:spPr>
          <a:xfrm>
            <a:off x="543725" y="2217150"/>
            <a:ext cx="4507200" cy="24384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 b="1">
                <a:latin typeface="Arial"/>
                <a:ea typeface="Arial"/>
                <a:cs typeface="Arial"/>
                <a:sym typeface="Arial"/>
              </a:rPr>
              <a:t>Group No 24: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800" b="1" i="0" u="none" strike="noStrik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Rohit 18EE10045</a:t>
            </a:r>
            <a:endParaRPr sz="2000"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800" b="1" i="0" u="none" strike="noStrik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Subham Karmakar 18EE10067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800" b="1" i="0" u="none" strike="noStrik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Shirsha Chowdhury 18EE10068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800" b="1" i="0" u="none" strike="noStrik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Hrituraj Dutta 18EE35021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800" b="1" i="0" u="none" strike="noStrik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Vibhanshu Ranjan 18EE35032</a:t>
            </a:r>
            <a:endParaRPr sz="2000" b="0"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br>
              <a:rPr lang="en" sz="2000"/>
            </a:br>
            <a:r>
              <a:rPr lang="en" sz="1600" b="1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83" name="Google Shape;83;p1"/>
          <p:cNvPicPr preferRelativeResize="0"/>
          <p:nvPr/>
        </p:nvPicPr>
        <p:blipFill rotWithShape="1">
          <a:blip r:embed="rId4">
            <a:alphaModFix/>
          </a:blip>
          <a:srcRect l="6664" t="4858" r="6219" b="5495"/>
          <a:stretch/>
        </p:blipFill>
        <p:spPr>
          <a:xfrm>
            <a:off x="5762847" y="0"/>
            <a:ext cx="3451660" cy="3231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017daa3ace_1_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FEATURES OF THE NEWS GRAPH</a:t>
            </a:r>
            <a:endParaRPr sz="1900"/>
          </a:p>
        </p:txBody>
      </p:sp>
      <p:sp>
        <p:nvSpPr>
          <p:cNvPr id="271" name="Google Shape;271;g1017daa3ace_1_4"/>
          <p:cNvSpPr txBox="1"/>
          <p:nvPr/>
        </p:nvSpPr>
        <p:spPr>
          <a:xfrm>
            <a:off x="633750" y="1088750"/>
            <a:ext cx="2186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User Features</a:t>
            </a:r>
            <a:endParaRPr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 Condensed Light"/>
              <a:buChar char="●"/>
            </a:pPr>
            <a:r>
              <a:rPr lang="en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Number of followers</a:t>
            </a:r>
            <a:endParaRPr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 Condensed Light"/>
              <a:buChar char="●"/>
            </a:pPr>
            <a:r>
              <a:rPr lang="en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Number of following</a:t>
            </a:r>
            <a:endParaRPr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72" name="Google Shape;272;g1017daa3ace_1_4"/>
          <p:cNvSpPr txBox="1"/>
          <p:nvPr/>
        </p:nvSpPr>
        <p:spPr>
          <a:xfrm>
            <a:off x="4533450" y="1082525"/>
            <a:ext cx="30678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Network features</a:t>
            </a:r>
            <a:endParaRPr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 Condensed Light"/>
              <a:buChar char="●"/>
            </a:pPr>
            <a:r>
              <a:rPr lang="en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Time difference</a:t>
            </a:r>
            <a:endParaRPr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 Condensed Light"/>
              <a:buChar char="●"/>
            </a:pPr>
            <a:r>
              <a:rPr lang="en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Number of tweets and retweets</a:t>
            </a:r>
            <a:endParaRPr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 Condensed Light"/>
              <a:buChar char="●"/>
            </a:pPr>
            <a:r>
              <a:rPr lang="en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Favourite count</a:t>
            </a:r>
            <a:endParaRPr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 Condensed Light"/>
              <a:buChar char="●"/>
            </a:pPr>
            <a:r>
              <a:rPr lang="en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Retweet Percentage</a:t>
            </a:r>
            <a:endParaRPr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73" name="Google Shape;273;g1017daa3ace_1_4"/>
          <p:cNvSpPr txBox="1">
            <a:spLocks noGrp="1"/>
          </p:cNvSpPr>
          <p:nvPr>
            <p:ph type="title"/>
          </p:nvPr>
        </p:nvSpPr>
        <p:spPr>
          <a:xfrm>
            <a:off x="653125" y="2370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CLASSIFICATION</a:t>
            </a:r>
            <a:endParaRPr sz="1900"/>
          </a:p>
        </p:txBody>
      </p:sp>
      <p:sp>
        <p:nvSpPr>
          <p:cNvPr id="274" name="Google Shape;274;g1017daa3ace_1_4"/>
          <p:cNvSpPr/>
          <p:nvPr/>
        </p:nvSpPr>
        <p:spPr>
          <a:xfrm>
            <a:off x="964425" y="3032050"/>
            <a:ext cx="330600" cy="201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1017daa3ace_1_4"/>
          <p:cNvSpPr txBox="1"/>
          <p:nvPr/>
        </p:nvSpPr>
        <p:spPr>
          <a:xfrm>
            <a:off x="1552225" y="3440800"/>
            <a:ext cx="590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Geometric Deep Learning </a:t>
            </a:r>
            <a:r>
              <a:rPr lang="en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: Graph convolutional layer with topk pooling.</a:t>
            </a:r>
            <a:endParaRPr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76" name="Google Shape;276;g1017daa3ace_1_4"/>
          <p:cNvSpPr/>
          <p:nvPr/>
        </p:nvSpPr>
        <p:spPr>
          <a:xfrm>
            <a:off x="964425" y="3545550"/>
            <a:ext cx="330600" cy="201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g1017daa3ace_1_4"/>
          <p:cNvSpPr txBox="1"/>
          <p:nvPr/>
        </p:nvSpPr>
        <p:spPr>
          <a:xfrm>
            <a:off x="1552225" y="2825200"/>
            <a:ext cx="5905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ML algorithms</a:t>
            </a:r>
            <a:r>
              <a:rPr lang="en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: Random Forest, Decision Tree,K nearest Neighbours, Logistic Regression </a:t>
            </a:r>
            <a:endParaRPr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78" name="Google Shape;278;g1017daa3ace_1_4"/>
          <p:cNvSpPr txBox="1"/>
          <p:nvPr/>
        </p:nvSpPr>
        <p:spPr>
          <a:xfrm>
            <a:off x="532725" y="4282500"/>
            <a:ext cx="2654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Hrituraj Dutta 18EE35021</a:t>
            </a:r>
            <a:endParaRPr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2"/>
          <p:cNvSpPr txBox="1">
            <a:spLocks noGrp="1"/>
          </p:cNvSpPr>
          <p:nvPr>
            <p:ph type="title" idx="15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CREDIBILITY BASED FAKE NEWS DETECTION</a:t>
            </a:r>
            <a:endParaRPr/>
          </a:p>
        </p:txBody>
      </p:sp>
      <p:grpSp>
        <p:nvGrpSpPr>
          <p:cNvPr id="284" name="Google Shape;284;p12"/>
          <p:cNvGrpSpPr/>
          <p:nvPr/>
        </p:nvGrpSpPr>
        <p:grpSpPr>
          <a:xfrm>
            <a:off x="438837" y="1389300"/>
            <a:ext cx="8053973" cy="3081909"/>
            <a:chOff x="360541" y="163412"/>
            <a:chExt cx="7985300" cy="3081909"/>
          </a:xfrm>
        </p:grpSpPr>
        <p:sp>
          <p:nvSpPr>
            <p:cNvPr id="285" name="Google Shape;285;p12"/>
            <p:cNvSpPr/>
            <p:nvPr/>
          </p:nvSpPr>
          <p:spPr>
            <a:xfrm>
              <a:off x="6569215" y="1508109"/>
              <a:ext cx="321942" cy="139743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072E37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86" name="Google Shape;286;p12"/>
            <p:cNvSpPr/>
            <p:nvPr/>
          </p:nvSpPr>
          <p:spPr>
            <a:xfrm>
              <a:off x="6124834" y="1508109"/>
              <a:ext cx="444381" cy="139252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12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87" name="Google Shape;287;p12"/>
            <p:cNvSpPr/>
            <p:nvPr/>
          </p:nvSpPr>
          <p:spPr>
            <a:xfrm>
              <a:off x="6569215" y="1508109"/>
              <a:ext cx="325065" cy="53575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88" name="Google Shape;288;p12"/>
            <p:cNvSpPr/>
            <p:nvPr/>
          </p:nvSpPr>
          <p:spPr>
            <a:xfrm>
              <a:off x="6115431" y="1508109"/>
              <a:ext cx="453783" cy="52755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12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89" name="Google Shape;289;p12"/>
            <p:cNvSpPr/>
            <p:nvPr/>
          </p:nvSpPr>
          <p:spPr>
            <a:xfrm>
              <a:off x="4168820" y="739681"/>
              <a:ext cx="1734495" cy="43547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90" name="Google Shape;290;p12"/>
            <p:cNvSpPr/>
            <p:nvPr/>
          </p:nvSpPr>
          <p:spPr>
            <a:xfrm>
              <a:off x="2118051" y="1459761"/>
              <a:ext cx="537600" cy="99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91" name="Google Shape;291;p12"/>
            <p:cNvSpPr/>
            <p:nvPr/>
          </p:nvSpPr>
          <p:spPr>
            <a:xfrm>
              <a:off x="1692340" y="1456048"/>
              <a:ext cx="425700" cy="100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12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92" name="Google Shape;292;p12"/>
            <p:cNvSpPr/>
            <p:nvPr/>
          </p:nvSpPr>
          <p:spPr>
            <a:xfrm>
              <a:off x="2783976" y="739681"/>
              <a:ext cx="1384844" cy="43366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12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93" name="Google Shape;293;p12"/>
            <p:cNvSpPr/>
            <p:nvPr/>
          </p:nvSpPr>
          <p:spPr>
            <a:xfrm>
              <a:off x="3272153" y="163412"/>
              <a:ext cx="1793334" cy="576269"/>
            </a:xfrm>
            <a:prstGeom prst="rect">
              <a:avLst/>
            </a:prstGeom>
            <a:solidFill>
              <a:srgbClr val="013C61"/>
            </a:solidFill>
            <a:ln w="25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2"/>
            <p:cNvSpPr txBox="1"/>
            <p:nvPr/>
          </p:nvSpPr>
          <p:spPr>
            <a:xfrm>
              <a:off x="3272153" y="163412"/>
              <a:ext cx="1793334" cy="5762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Credibility Aspect</a:t>
              </a:r>
              <a:endPara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2"/>
            <p:cNvSpPr/>
            <p:nvPr/>
          </p:nvSpPr>
          <p:spPr>
            <a:xfrm>
              <a:off x="1452176" y="840399"/>
              <a:ext cx="1331799" cy="665899"/>
            </a:xfrm>
            <a:prstGeom prst="rect">
              <a:avLst/>
            </a:prstGeom>
            <a:solidFill>
              <a:srgbClr val="013C61"/>
            </a:solidFill>
            <a:ln w="25400" cap="flat" cmpd="sng">
              <a:solidFill>
                <a:schemeClr val="lt2">
                  <a:alpha val="9882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2"/>
            <p:cNvSpPr txBox="1"/>
            <p:nvPr/>
          </p:nvSpPr>
          <p:spPr>
            <a:xfrm>
              <a:off x="1452176" y="840399"/>
              <a:ext cx="1331799" cy="6658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Source</a:t>
              </a:r>
              <a:endPara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2"/>
            <p:cNvSpPr/>
            <p:nvPr/>
          </p:nvSpPr>
          <p:spPr>
            <a:xfrm>
              <a:off x="360541" y="2178131"/>
              <a:ext cx="1331799" cy="665899"/>
            </a:xfrm>
            <a:prstGeom prst="rect">
              <a:avLst/>
            </a:prstGeom>
            <a:solidFill>
              <a:srgbClr val="013C61"/>
            </a:solidFill>
            <a:ln w="25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2"/>
            <p:cNvSpPr txBox="1"/>
            <p:nvPr/>
          </p:nvSpPr>
          <p:spPr>
            <a:xfrm>
              <a:off x="360541" y="2178131"/>
              <a:ext cx="1331799" cy="6658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Author</a:t>
              </a:r>
              <a:endPara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2"/>
            <p:cNvSpPr/>
            <p:nvPr/>
          </p:nvSpPr>
          <p:spPr>
            <a:xfrm>
              <a:off x="2655750" y="2170613"/>
              <a:ext cx="1331799" cy="665899"/>
            </a:xfrm>
            <a:prstGeom prst="rect">
              <a:avLst/>
            </a:prstGeom>
            <a:solidFill>
              <a:srgbClr val="013C61"/>
            </a:solidFill>
            <a:ln w="25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2"/>
            <p:cNvSpPr txBox="1"/>
            <p:nvPr/>
          </p:nvSpPr>
          <p:spPr>
            <a:xfrm>
              <a:off x="2655750" y="2170613"/>
              <a:ext cx="1331799" cy="6658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Co-Authors</a:t>
              </a:r>
              <a:endPara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2"/>
            <p:cNvSpPr/>
            <p:nvPr/>
          </p:nvSpPr>
          <p:spPr>
            <a:xfrm>
              <a:off x="5903316" y="842210"/>
              <a:ext cx="1331799" cy="665899"/>
            </a:xfrm>
            <a:prstGeom prst="rect">
              <a:avLst/>
            </a:prstGeom>
            <a:solidFill>
              <a:srgbClr val="013C61"/>
            </a:solidFill>
            <a:ln w="25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2"/>
            <p:cNvSpPr txBox="1"/>
            <p:nvPr/>
          </p:nvSpPr>
          <p:spPr>
            <a:xfrm>
              <a:off x="5903316" y="842210"/>
              <a:ext cx="1331799" cy="6658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Content</a:t>
              </a:r>
              <a:endPara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2"/>
            <p:cNvSpPr/>
            <p:nvPr/>
          </p:nvSpPr>
          <p:spPr>
            <a:xfrm>
              <a:off x="4783632" y="1702719"/>
              <a:ext cx="1331799" cy="665899"/>
            </a:xfrm>
            <a:prstGeom prst="rect">
              <a:avLst/>
            </a:prstGeom>
            <a:solidFill>
              <a:srgbClr val="013C61"/>
            </a:solidFill>
            <a:ln w="25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2"/>
            <p:cNvSpPr txBox="1"/>
            <p:nvPr/>
          </p:nvSpPr>
          <p:spPr>
            <a:xfrm>
              <a:off x="4783632" y="1702719"/>
              <a:ext cx="1331799" cy="6658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Sentiments</a:t>
              </a:r>
              <a:endPara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2"/>
            <p:cNvSpPr/>
            <p:nvPr/>
          </p:nvSpPr>
          <p:spPr>
            <a:xfrm>
              <a:off x="6894289" y="1710912"/>
              <a:ext cx="1434300" cy="576300"/>
            </a:xfrm>
            <a:prstGeom prst="rect">
              <a:avLst/>
            </a:prstGeom>
            <a:solidFill>
              <a:srgbClr val="013C61"/>
            </a:solidFill>
            <a:ln w="25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2"/>
            <p:cNvSpPr txBox="1"/>
            <p:nvPr/>
          </p:nvSpPr>
          <p:spPr>
            <a:xfrm>
              <a:off x="6911541" y="1556561"/>
              <a:ext cx="1434300" cy="67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Argumentation</a:t>
              </a:r>
              <a:endPara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2"/>
            <p:cNvSpPr/>
            <p:nvPr/>
          </p:nvSpPr>
          <p:spPr>
            <a:xfrm>
              <a:off x="4770447" y="2567682"/>
              <a:ext cx="1354386" cy="665899"/>
            </a:xfrm>
            <a:prstGeom prst="rect">
              <a:avLst/>
            </a:prstGeom>
            <a:solidFill>
              <a:srgbClr val="013C61"/>
            </a:solidFill>
            <a:ln w="25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2"/>
            <p:cNvSpPr txBox="1"/>
            <p:nvPr/>
          </p:nvSpPr>
          <p:spPr>
            <a:xfrm>
              <a:off x="4770447" y="2567682"/>
              <a:ext cx="1354386" cy="6658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Characters, Word</a:t>
              </a:r>
              <a:endPara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2"/>
            <p:cNvSpPr/>
            <p:nvPr/>
          </p:nvSpPr>
          <p:spPr>
            <a:xfrm>
              <a:off x="6891158" y="2565771"/>
              <a:ext cx="1285545" cy="679550"/>
            </a:xfrm>
            <a:prstGeom prst="rect">
              <a:avLst/>
            </a:prstGeom>
            <a:solidFill>
              <a:srgbClr val="013C61"/>
            </a:solidFill>
            <a:ln w="25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2"/>
            <p:cNvSpPr txBox="1"/>
            <p:nvPr/>
          </p:nvSpPr>
          <p:spPr>
            <a:xfrm>
              <a:off x="6891158" y="2565771"/>
              <a:ext cx="1285545" cy="679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Readability</a:t>
              </a:r>
              <a:endPara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11" name="Google Shape;311;p12"/>
          <p:cNvCxnSpPr/>
          <p:nvPr/>
        </p:nvCxnSpPr>
        <p:spPr>
          <a:xfrm>
            <a:off x="6916057" y="4078514"/>
            <a:ext cx="341086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2" name="Google Shape;312;p12"/>
          <p:cNvSpPr txBox="1"/>
          <p:nvPr/>
        </p:nvSpPr>
        <p:spPr>
          <a:xfrm>
            <a:off x="592700" y="4440275"/>
            <a:ext cx="206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Shirsha Chowdhury</a:t>
            </a:r>
            <a:endParaRPr sz="18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3"/>
          <p:cNvSpPr txBox="1"/>
          <p:nvPr/>
        </p:nvSpPr>
        <p:spPr>
          <a:xfrm>
            <a:off x="439479" y="374947"/>
            <a:ext cx="649294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8288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CREDIBILITY OF SOURCE</a:t>
            </a:r>
            <a:endParaRPr sz="3200" b="0" i="0" u="none" strike="noStrike" cap="none">
              <a:solidFill>
                <a:srgbClr val="000000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09706" y="2714841"/>
            <a:ext cx="2830286" cy="1644917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3"/>
          <p:cNvSpPr/>
          <p:nvPr/>
        </p:nvSpPr>
        <p:spPr>
          <a:xfrm>
            <a:off x="319314" y="884879"/>
            <a:ext cx="8222400" cy="1644900"/>
          </a:xfrm>
          <a:prstGeom prst="rect">
            <a:avLst/>
          </a:prstGeom>
          <a:solidFill>
            <a:schemeClr val="lt2">
              <a:alpha val="0"/>
            </a:schemeClr>
          </a:solidFill>
          <a:ln w="444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13"/>
          <p:cNvSpPr/>
          <p:nvPr/>
        </p:nvSpPr>
        <p:spPr>
          <a:xfrm>
            <a:off x="319314" y="2626993"/>
            <a:ext cx="8222400" cy="1897200"/>
          </a:xfrm>
          <a:prstGeom prst="rect">
            <a:avLst/>
          </a:prstGeom>
          <a:solidFill>
            <a:schemeClr val="lt2">
              <a:alpha val="0"/>
            </a:schemeClr>
          </a:solidFill>
          <a:ln w="444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13"/>
          <p:cNvSpPr txBox="1"/>
          <p:nvPr/>
        </p:nvSpPr>
        <p:spPr>
          <a:xfrm>
            <a:off x="540655" y="1390610"/>
            <a:ext cx="7587345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  Is the Author Verified?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  How many authors have written the Article?</a:t>
            </a:r>
            <a:endParaRPr sz="1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3"/>
          <p:cNvSpPr/>
          <p:nvPr/>
        </p:nvSpPr>
        <p:spPr>
          <a:xfrm>
            <a:off x="439479" y="1611086"/>
            <a:ext cx="101176" cy="7430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0825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3"/>
          <p:cNvSpPr/>
          <p:nvPr/>
        </p:nvSpPr>
        <p:spPr>
          <a:xfrm>
            <a:off x="439479" y="1509792"/>
            <a:ext cx="445892" cy="3040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25400" cap="flat" cmpd="sng">
            <a:solidFill>
              <a:srgbClr val="0825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3"/>
          <p:cNvSpPr/>
          <p:nvPr/>
        </p:nvSpPr>
        <p:spPr>
          <a:xfrm>
            <a:off x="439479" y="1930652"/>
            <a:ext cx="445892" cy="29729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25400" cap="flat" cmpd="sng">
            <a:solidFill>
              <a:srgbClr val="0825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3"/>
          <p:cNvSpPr txBox="1"/>
          <p:nvPr/>
        </p:nvSpPr>
        <p:spPr>
          <a:xfrm>
            <a:off x="430260" y="2690160"/>
            <a:ext cx="50685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Homophily Exists in Co Authorship network.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Authors Writing Authentic news doesn’t want to collaborate with authors writing Fake news.</a:t>
            </a:r>
            <a:endParaRPr sz="2000" b="0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3"/>
          <p:cNvSpPr txBox="1"/>
          <p:nvPr/>
        </p:nvSpPr>
        <p:spPr>
          <a:xfrm>
            <a:off x="319325" y="4583525"/>
            <a:ext cx="206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Shirsha Chowdhury</a:t>
            </a:r>
            <a:endParaRPr sz="18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4"/>
          <p:cNvSpPr txBox="1">
            <a:spLocks noGrp="1"/>
          </p:cNvSpPr>
          <p:nvPr>
            <p:ph type="title" idx="4"/>
          </p:nvPr>
        </p:nvSpPr>
        <p:spPr>
          <a:xfrm>
            <a:off x="814770" y="57531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CREDIBITY OF CONTENT</a:t>
            </a:r>
            <a:endParaRPr/>
          </a:p>
        </p:txBody>
      </p:sp>
      <p:sp>
        <p:nvSpPr>
          <p:cNvPr id="332" name="Google Shape;332;p14"/>
          <p:cNvSpPr/>
          <p:nvPr/>
        </p:nvSpPr>
        <p:spPr>
          <a:xfrm>
            <a:off x="4115925" y="2338950"/>
            <a:ext cx="912300" cy="9123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14"/>
          <p:cNvSpPr txBox="1"/>
          <p:nvPr/>
        </p:nvSpPr>
        <p:spPr>
          <a:xfrm flipH="1">
            <a:off x="740086" y="1730648"/>
            <a:ext cx="243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None/>
            </a:pPr>
            <a:r>
              <a:rPr lang="en" sz="1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SENTIMENT ANALYSIS</a:t>
            </a:r>
            <a:endParaRPr/>
          </a:p>
        </p:txBody>
      </p:sp>
      <p:sp>
        <p:nvSpPr>
          <p:cNvPr id="334" name="Google Shape;334;p14"/>
          <p:cNvSpPr/>
          <p:nvPr/>
        </p:nvSpPr>
        <p:spPr>
          <a:xfrm>
            <a:off x="4285725" y="2508750"/>
            <a:ext cx="572700" cy="5727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14"/>
          <p:cNvSpPr/>
          <p:nvPr/>
        </p:nvSpPr>
        <p:spPr>
          <a:xfrm>
            <a:off x="4385488" y="2569788"/>
            <a:ext cx="373167" cy="450621"/>
          </a:xfrm>
          <a:custGeom>
            <a:avLst/>
            <a:gdLst/>
            <a:ahLst/>
            <a:cxnLst/>
            <a:rect l="l" t="t" r="r" b="b"/>
            <a:pathLst>
              <a:path w="56519" h="68250" extrusionOk="0">
                <a:moveTo>
                  <a:pt x="28263" y="0"/>
                </a:moveTo>
                <a:lnTo>
                  <a:pt x="3305" y="24955"/>
                </a:lnTo>
                <a:lnTo>
                  <a:pt x="10602" y="32248"/>
                </a:lnTo>
                <a:lnTo>
                  <a:pt x="28263" y="14592"/>
                </a:lnTo>
                <a:lnTo>
                  <a:pt x="40244" y="26576"/>
                </a:lnTo>
                <a:lnTo>
                  <a:pt x="28263" y="38561"/>
                </a:lnTo>
                <a:lnTo>
                  <a:pt x="19050" y="29351"/>
                </a:lnTo>
                <a:lnTo>
                  <a:pt x="17619" y="30778"/>
                </a:lnTo>
                <a:lnTo>
                  <a:pt x="28263" y="41418"/>
                </a:lnTo>
                <a:lnTo>
                  <a:pt x="43104" y="26576"/>
                </a:lnTo>
                <a:lnTo>
                  <a:pt x="28263" y="11732"/>
                </a:lnTo>
                <a:lnTo>
                  <a:pt x="10602" y="29389"/>
                </a:lnTo>
                <a:lnTo>
                  <a:pt x="6165" y="24955"/>
                </a:lnTo>
                <a:lnTo>
                  <a:pt x="28263" y="2861"/>
                </a:lnTo>
                <a:lnTo>
                  <a:pt x="53658" y="28260"/>
                </a:lnTo>
                <a:lnTo>
                  <a:pt x="28263" y="53658"/>
                </a:lnTo>
                <a:lnTo>
                  <a:pt x="7297" y="32693"/>
                </a:lnTo>
                <a:lnTo>
                  <a:pt x="0" y="39990"/>
                </a:lnTo>
                <a:lnTo>
                  <a:pt x="28263" y="68250"/>
                </a:lnTo>
                <a:lnTo>
                  <a:pt x="56518" y="39990"/>
                </a:lnTo>
                <a:lnTo>
                  <a:pt x="52419" y="35889"/>
                </a:lnTo>
                <a:lnTo>
                  <a:pt x="50990" y="37319"/>
                </a:lnTo>
                <a:lnTo>
                  <a:pt x="53658" y="39990"/>
                </a:lnTo>
                <a:lnTo>
                  <a:pt x="28263" y="65390"/>
                </a:lnTo>
                <a:lnTo>
                  <a:pt x="2860" y="39990"/>
                </a:lnTo>
                <a:lnTo>
                  <a:pt x="7297" y="35553"/>
                </a:lnTo>
                <a:lnTo>
                  <a:pt x="28263" y="56519"/>
                </a:lnTo>
                <a:lnTo>
                  <a:pt x="56518" y="28260"/>
                </a:lnTo>
                <a:lnTo>
                  <a:pt x="282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6" name="Google Shape;336;p14"/>
          <p:cNvGrpSpPr/>
          <p:nvPr/>
        </p:nvGrpSpPr>
        <p:grpSpPr>
          <a:xfrm>
            <a:off x="5567955" y="3351974"/>
            <a:ext cx="266197" cy="249155"/>
            <a:chOff x="1507342" y="1024774"/>
            <a:chExt cx="399216" cy="373658"/>
          </a:xfrm>
        </p:grpSpPr>
        <p:sp>
          <p:nvSpPr>
            <p:cNvPr id="337" name="Google Shape;337;p14"/>
            <p:cNvSpPr/>
            <p:nvPr/>
          </p:nvSpPr>
          <p:spPr>
            <a:xfrm>
              <a:off x="1507342" y="1024774"/>
              <a:ext cx="399216" cy="373658"/>
            </a:xfrm>
            <a:custGeom>
              <a:avLst/>
              <a:gdLst/>
              <a:ahLst/>
              <a:cxnLst/>
              <a:rect l="l" t="t" r="r" b="b"/>
              <a:pathLst>
                <a:path w="53389" h="49971" extrusionOk="0">
                  <a:moveTo>
                    <a:pt x="39967" y="0"/>
                  </a:moveTo>
                  <a:lnTo>
                    <a:pt x="16320" y="7"/>
                  </a:lnTo>
                  <a:lnTo>
                    <a:pt x="17534" y="2032"/>
                  </a:lnTo>
                  <a:lnTo>
                    <a:pt x="38760" y="2022"/>
                  </a:lnTo>
                  <a:lnTo>
                    <a:pt x="50008" y="21948"/>
                  </a:lnTo>
                  <a:lnTo>
                    <a:pt x="26026" y="21954"/>
                  </a:lnTo>
                  <a:lnTo>
                    <a:pt x="14332" y="154"/>
                  </a:lnTo>
                  <a:lnTo>
                    <a:pt x="1" y="24996"/>
                  </a:lnTo>
                  <a:lnTo>
                    <a:pt x="14346" y="49827"/>
                  </a:lnTo>
                  <a:lnTo>
                    <a:pt x="26026" y="28020"/>
                  </a:lnTo>
                  <a:lnTo>
                    <a:pt x="50012" y="28013"/>
                  </a:lnTo>
                  <a:lnTo>
                    <a:pt x="50012" y="28013"/>
                  </a:lnTo>
                  <a:lnTo>
                    <a:pt x="38770" y="47942"/>
                  </a:lnTo>
                  <a:lnTo>
                    <a:pt x="17548" y="47948"/>
                  </a:lnTo>
                  <a:lnTo>
                    <a:pt x="16334" y="49971"/>
                  </a:lnTo>
                  <a:lnTo>
                    <a:pt x="39981" y="49963"/>
                  </a:lnTo>
                  <a:lnTo>
                    <a:pt x="53389" y="25992"/>
                  </a:lnTo>
                  <a:lnTo>
                    <a:pt x="24815" y="25998"/>
                  </a:lnTo>
                  <a:lnTo>
                    <a:pt x="14281" y="45667"/>
                  </a:lnTo>
                  <a:lnTo>
                    <a:pt x="2334" y="24996"/>
                  </a:lnTo>
                  <a:lnTo>
                    <a:pt x="14267" y="4311"/>
                  </a:lnTo>
                  <a:lnTo>
                    <a:pt x="24818" y="23976"/>
                  </a:lnTo>
                  <a:lnTo>
                    <a:pt x="53389" y="23969"/>
                  </a:lnTo>
                  <a:lnTo>
                    <a:pt x="399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4"/>
            <p:cNvSpPr/>
            <p:nvPr/>
          </p:nvSpPr>
          <p:spPr>
            <a:xfrm>
              <a:off x="1609125" y="1147993"/>
              <a:ext cx="45471" cy="127222"/>
            </a:xfrm>
            <a:custGeom>
              <a:avLst/>
              <a:gdLst/>
              <a:ahLst/>
              <a:cxnLst/>
              <a:rect l="l" t="t" r="r" b="b"/>
              <a:pathLst>
                <a:path w="6081" h="17014" extrusionOk="0">
                  <a:moveTo>
                    <a:pt x="4913" y="0"/>
                  </a:moveTo>
                  <a:lnTo>
                    <a:pt x="1" y="8506"/>
                  </a:lnTo>
                  <a:lnTo>
                    <a:pt x="4913" y="17014"/>
                  </a:lnTo>
                  <a:lnTo>
                    <a:pt x="6080" y="14992"/>
                  </a:lnTo>
                  <a:lnTo>
                    <a:pt x="2338" y="8506"/>
                  </a:lnTo>
                  <a:lnTo>
                    <a:pt x="6080" y="2023"/>
                  </a:lnTo>
                  <a:lnTo>
                    <a:pt x="49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9" name="Google Shape;339;p14"/>
          <p:cNvSpPr/>
          <p:nvPr/>
        </p:nvSpPr>
        <p:spPr>
          <a:xfrm>
            <a:off x="3303861" y="1991081"/>
            <a:ext cx="283071" cy="245141"/>
          </a:xfrm>
          <a:custGeom>
            <a:avLst/>
            <a:gdLst/>
            <a:ahLst/>
            <a:cxnLst/>
            <a:rect l="l" t="t" r="r" b="b"/>
            <a:pathLst>
              <a:path w="56756" h="49151" extrusionOk="0">
                <a:moveTo>
                  <a:pt x="14188" y="1"/>
                </a:moveTo>
                <a:lnTo>
                  <a:pt x="1" y="24576"/>
                </a:lnTo>
                <a:lnTo>
                  <a:pt x="14188" y="49150"/>
                </a:lnTo>
                <a:lnTo>
                  <a:pt x="43782" y="49150"/>
                </a:lnTo>
                <a:lnTo>
                  <a:pt x="28376" y="23864"/>
                </a:lnTo>
                <a:lnTo>
                  <a:pt x="15426" y="45124"/>
                </a:lnTo>
                <a:lnTo>
                  <a:pt x="35068" y="45124"/>
                </a:lnTo>
                <a:lnTo>
                  <a:pt x="33679" y="43101"/>
                </a:lnTo>
                <a:lnTo>
                  <a:pt x="19026" y="43101"/>
                </a:lnTo>
                <a:lnTo>
                  <a:pt x="28376" y="27750"/>
                </a:lnTo>
                <a:lnTo>
                  <a:pt x="40182" y="47128"/>
                </a:lnTo>
                <a:lnTo>
                  <a:pt x="15355" y="47128"/>
                </a:lnTo>
                <a:lnTo>
                  <a:pt x="2334" y="24576"/>
                </a:lnTo>
                <a:lnTo>
                  <a:pt x="15355" y="2023"/>
                </a:lnTo>
                <a:lnTo>
                  <a:pt x="41397" y="2023"/>
                </a:lnTo>
                <a:lnTo>
                  <a:pt x="54418" y="24576"/>
                </a:lnTo>
                <a:lnTo>
                  <a:pt x="44818" y="41206"/>
                </a:lnTo>
                <a:lnTo>
                  <a:pt x="23241" y="6659"/>
                </a:lnTo>
                <a:lnTo>
                  <a:pt x="34254" y="6659"/>
                </a:lnTo>
                <a:lnTo>
                  <a:pt x="30764" y="12912"/>
                </a:lnTo>
                <a:lnTo>
                  <a:pt x="32006" y="14839"/>
                </a:lnTo>
                <a:lnTo>
                  <a:pt x="37698" y="4637"/>
                </a:lnTo>
                <a:lnTo>
                  <a:pt x="19590" y="4637"/>
                </a:lnTo>
                <a:lnTo>
                  <a:pt x="44887" y="45130"/>
                </a:lnTo>
                <a:lnTo>
                  <a:pt x="56755" y="24576"/>
                </a:lnTo>
                <a:lnTo>
                  <a:pt x="4256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4"/>
          <p:cNvSpPr/>
          <p:nvPr/>
        </p:nvSpPr>
        <p:spPr>
          <a:xfrm>
            <a:off x="5586942" y="1999525"/>
            <a:ext cx="228224" cy="228239"/>
          </a:xfrm>
          <a:custGeom>
            <a:avLst/>
            <a:gdLst/>
            <a:ahLst/>
            <a:cxnLst/>
            <a:rect l="l" t="t" r="r" b="b"/>
            <a:pathLst>
              <a:path w="46246" h="46249" extrusionOk="0">
                <a:moveTo>
                  <a:pt x="23121" y="14630"/>
                </a:moveTo>
                <a:cubicBezTo>
                  <a:pt x="25393" y="14630"/>
                  <a:pt x="27524" y="15513"/>
                  <a:pt x="29129" y="17117"/>
                </a:cubicBezTo>
                <a:cubicBezTo>
                  <a:pt x="32440" y="20429"/>
                  <a:pt x="32440" y="25821"/>
                  <a:pt x="29129" y="29132"/>
                </a:cubicBezTo>
                <a:cubicBezTo>
                  <a:pt x="27524" y="30737"/>
                  <a:pt x="25393" y="31620"/>
                  <a:pt x="23121" y="31620"/>
                </a:cubicBezTo>
                <a:cubicBezTo>
                  <a:pt x="20853" y="31620"/>
                  <a:pt x="18721" y="30737"/>
                  <a:pt x="17117" y="29132"/>
                </a:cubicBezTo>
                <a:cubicBezTo>
                  <a:pt x="13805" y="25821"/>
                  <a:pt x="13805" y="20429"/>
                  <a:pt x="17117" y="17117"/>
                </a:cubicBezTo>
                <a:cubicBezTo>
                  <a:pt x="18721" y="15513"/>
                  <a:pt x="20853" y="14630"/>
                  <a:pt x="23121" y="14630"/>
                </a:cubicBezTo>
                <a:close/>
                <a:moveTo>
                  <a:pt x="23121" y="2023"/>
                </a:moveTo>
                <a:cubicBezTo>
                  <a:pt x="28759" y="2023"/>
                  <a:pt x="34059" y="4219"/>
                  <a:pt x="38044" y="8205"/>
                </a:cubicBezTo>
                <a:cubicBezTo>
                  <a:pt x="42030" y="12191"/>
                  <a:pt x="44223" y="17490"/>
                  <a:pt x="44223" y="23125"/>
                </a:cubicBezTo>
                <a:cubicBezTo>
                  <a:pt x="44223" y="27528"/>
                  <a:pt x="42879" y="31723"/>
                  <a:pt x="40392" y="35246"/>
                </a:cubicBezTo>
                <a:cubicBezTo>
                  <a:pt x="38279" y="35832"/>
                  <a:pt x="36128" y="36118"/>
                  <a:pt x="33994" y="36118"/>
                </a:cubicBezTo>
                <a:cubicBezTo>
                  <a:pt x="31061" y="36118"/>
                  <a:pt x="28160" y="35578"/>
                  <a:pt x="25437" y="34535"/>
                </a:cubicBezTo>
                <a:cubicBezTo>
                  <a:pt x="27131" y="33532"/>
                  <a:pt x="28721" y="32324"/>
                  <a:pt x="30172" y="30929"/>
                </a:cubicBezTo>
                <a:cubicBezTo>
                  <a:pt x="30305" y="30809"/>
                  <a:pt x="30432" y="30686"/>
                  <a:pt x="30559" y="30562"/>
                </a:cubicBezTo>
                <a:cubicBezTo>
                  <a:pt x="34660" y="26460"/>
                  <a:pt x="34660" y="19789"/>
                  <a:pt x="30559" y="15687"/>
                </a:cubicBezTo>
                <a:cubicBezTo>
                  <a:pt x="28575" y="13703"/>
                  <a:pt x="25933" y="12608"/>
                  <a:pt x="23121" y="12608"/>
                </a:cubicBezTo>
                <a:cubicBezTo>
                  <a:pt x="20316" y="12608"/>
                  <a:pt x="17675" y="13703"/>
                  <a:pt x="15687" y="15687"/>
                </a:cubicBezTo>
                <a:cubicBezTo>
                  <a:pt x="11585" y="19789"/>
                  <a:pt x="11585" y="26460"/>
                  <a:pt x="15687" y="30562"/>
                </a:cubicBezTo>
                <a:cubicBezTo>
                  <a:pt x="15813" y="30686"/>
                  <a:pt x="15940" y="30809"/>
                  <a:pt x="16073" y="30929"/>
                </a:cubicBezTo>
                <a:cubicBezTo>
                  <a:pt x="17524" y="32324"/>
                  <a:pt x="19111" y="33532"/>
                  <a:pt x="20805" y="34535"/>
                </a:cubicBezTo>
                <a:cubicBezTo>
                  <a:pt x="18084" y="35578"/>
                  <a:pt x="15184" y="36118"/>
                  <a:pt x="12251" y="36118"/>
                </a:cubicBezTo>
                <a:cubicBezTo>
                  <a:pt x="10116" y="36118"/>
                  <a:pt x="7964" y="35832"/>
                  <a:pt x="5851" y="35246"/>
                </a:cubicBezTo>
                <a:cubicBezTo>
                  <a:pt x="3367" y="31723"/>
                  <a:pt x="2022" y="27528"/>
                  <a:pt x="2022" y="23125"/>
                </a:cubicBezTo>
                <a:cubicBezTo>
                  <a:pt x="2022" y="17487"/>
                  <a:pt x="4215" y="12191"/>
                  <a:pt x="8201" y="8205"/>
                </a:cubicBezTo>
                <a:cubicBezTo>
                  <a:pt x="12187" y="4219"/>
                  <a:pt x="17487" y="2023"/>
                  <a:pt x="23121" y="2023"/>
                </a:cubicBezTo>
                <a:close/>
                <a:moveTo>
                  <a:pt x="23121" y="35749"/>
                </a:moveTo>
                <a:cubicBezTo>
                  <a:pt x="26522" y="37322"/>
                  <a:pt x="30234" y="38143"/>
                  <a:pt x="33997" y="38143"/>
                </a:cubicBezTo>
                <a:cubicBezTo>
                  <a:pt x="35427" y="38143"/>
                  <a:pt x="36864" y="38024"/>
                  <a:pt x="38294" y="37785"/>
                </a:cubicBezTo>
                <a:lnTo>
                  <a:pt x="38294" y="37785"/>
                </a:lnTo>
                <a:cubicBezTo>
                  <a:pt x="38208" y="37870"/>
                  <a:pt x="38129" y="37959"/>
                  <a:pt x="38044" y="38045"/>
                </a:cubicBezTo>
                <a:cubicBezTo>
                  <a:pt x="34059" y="42031"/>
                  <a:pt x="28759" y="44227"/>
                  <a:pt x="23121" y="44227"/>
                </a:cubicBezTo>
                <a:cubicBezTo>
                  <a:pt x="17487" y="44227"/>
                  <a:pt x="12187" y="42031"/>
                  <a:pt x="8201" y="38045"/>
                </a:cubicBezTo>
                <a:cubicBezTo>
                  <a:pt x="8115" y="37959"/>
                  <a:pt x="8037" y="37870"/>
                  <a:pt x="7951" y="37785"/>
                </a:cubicBezTo>
                <a:lnTo>
                  <a:pt x="7951" y="37785"/>
                </a:lnTo>
                <a:cubicBezTo>
                  <a:pt x="9382" y="38024"/>
                  <a:pt x="10819" y="38143"/>
                  <a:pt x="12249" y="38143"/>
                </a:cubicBezTo>
                <a:cubicBezTo>
                  <a:pt x="16012" y="38143"/>
                  <a:pt x="19721" y="37322"/>
                  <a:pt x="23121" y="35749"/>
                </a:cubicBezTo>
                <a:close/>
                <a:moveTo>
                  <a:pt x="23121" y="1"/>
                </a:moveTo>
                <a:cubicBezTo>
                  <a:pt x="16945" y="1"/>
                  <a:pt x="11140" y="2406"/>
                  <a:pt x="6771" y="6775"/>
                </a:cubicBezTo>
                <a:cubicBezTo>
                  <a:pt x="2406" y="11140"/>
                  <a:pt x="1" y="16950"/>
                  <a:pt x="1" y="23125"/>
                </a:cubicBezTo>
                <a:cubicBezTo>
                  <a:pt x="1" y="29300"/>
                  <a:pt x="2406" y="35110"/>
                  <a:pt x="6771" y="39474"/>
                </a:cubicBezTo>
                <a:cubicBezTo>
                  <a:pt x="11140" y="43843"/>
                  <a:pt x="16945" y="46248"/>
                  <a:pt x="23121" y="46248"/>
                </a:cubicBezTo>
                <a:cubicBezTo>
                  <a:pt x="29300" y="46248"/>
                  <a:pt x="35105" y="43843"/>
                  <a:pt x="39474" y="39474"/>
                </a:cubicBezTo>
                <a:cubicBezTo>
                  <a:pt x="43840" y="35110"/>
                  <a:pt x="46245" y="29300"/>
                  <a:pt x="46245" y="23125"/>
                </a:cubicBezTo>
                <a:cubicBezTo>
                  <a:pt x="46245" y="16950"/>
                  <a:pt x="43840" y="11140"/>
                  <a:pt x="39474" y="6775"/>
                </a:cubicBezTo>
                <a:cubicBezTo>
                  <a:pt x="35105" y="2406"/>
                  <a:pt x="29296" y="1"/>
                  <a:pt x="231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14"/>
          <p:cNvSpPr/>
          <p:nvPr/>
        </p:nvSpPr>
        <p:spPr>
          <a:xfrm>
            <a:off x="3314557" y="3360344"/>
            <a:ext cx="261654" cy="238415"/>
          </a:xfrm>
          <a:custGeom>
            <a:avLst/>
            <a:gdLst/>
            <a:ahLst/>
            <a:cxnLst/>
            <a:rect l="l" t="t" r="r" b="b"/>
            <a:pathLst>
              <a:path w="53020" h="48311" extrusionOk="0">
                <a:moveTo>
                  <a:pt x="26516" y="2026"/>
                </a:moveTo>
                <a:cubicBezTo>
                  <a:pt x="32184" y="2026"/>
                  <a:pt x="37851" y="4183"/>
                  <a:pt x="42167" y="8497"/>
                </a:cubicBezTo>
                <a:cubicBezTo>
                  <a:pt x="43528" y="9862"/>
                  <a:pt x="44674" y="11357"/>
                  <a:pt x="45605" y="12948"/>
                </a:cubicBezTo>
                <a:lnTo>
                  <a:pt x="23912" y="18761"/>
                </a:lnTo>
                <a:lnTo>
                  <a:pt x="12314" y="7166"/>
                </a:lnTo>
                <a:cubicBezTo>
                  <a:pt x="16411" y="3740"/>
                  <a:pt x="21463" y="2026"/>
                  <a:pt x="26516" y="2026"/>
                </a:cubicBezTo>
                <a:close/>
                <a:moveTo>
                  <a:pt x="35841" y="17659"/>
                </a:moveTo>
                <a:lnTo>
                  <a:pt x="33087" y="27936"/>
                </a:lnTo>
                <a:lnTo>
                  <a:pt x="25560" y="20413"/>
                </a:lnTo>
                <a:lnTo>
                  <a:pt x="35841" y="17659"/>
                </a:lnTo>
                <a:close/>
                <a:moveTo>
                  <a:pt x="46570" y="14782"/>
                </a:moveTo>
                <a:lnTo>
                  <a:pt x="46570" y="14782"/>
                </a:lnTo>
                <a:cubicBezTo>
                  <a:pt x="50392" y="22983"/>
                  <a:pt x="48924" y="33054"/>
                  <a:pt x="42167" y="39815"/>
                </a:cubicBezTo>
                <a:cubicBezTo>
                  <a:pt x="38827" y="43150"/>
                  <a:pt x="34681" y="45193"/>
                  <a:pt x="30354" y="45948"/>
                </a:cubicBezTo>
                <a:lnTo>
                  <a:pt x="38096" y="17054"/>
                </a:lnTo>
                <a:lnTo>
                  <a:pt x="46570" y="14782"/>
                </a:lnTo>
                <a:close/>
                <a:moveTo>
                  <a:pt x="10822" y="8531"/>
                </a:moveTo>
                <a:lnTo>
                  <a:pt x="23241" y="20954"/>
                </a:lnTo>
                <a:lnTo>
                  <a:pt x="23261" y="21028"/>
                </a:lnTo>
                <a:lnTo>
                  <a:pt x="23306" y="21015"/>
                </a:lnTo>
                <a:lnTo>
                  <a:pt x="32481" y="30191"/>
                </a:lnTo>
                <a:lnTo>
                  <a:pt x="28188" y="46219"/>
                </a:lnTo>
                <a:cubicBezTo>
                  <a:pt x="27628" y="46262"/>
                  <a:pt x="27067" y="46283"/>
                  <a:pt x="26506" y="46283"/>
                </a:cubicBezTo>
                <a:cubicBezTo>
                  <a:pt x="20836" y="46283"/>
                  <a:pt x="15168" y="44130"/>
                  <a:pt x="10853" y="39815"/>
                </a:cubicBezTo>
                <a:cubicBezTo>
                  <a:pt x="2227" y="31189"/>
                  <a:pt x="2218" y="17166"/>
                  <a:pt x="10822" y="8531"/>
                </a:cubicBezTo>
                <a:close/>
                <a:moveTo>
                  <a:pt x="26510" y="0"/>
                </a:moveTo>
                <a:cubicBezTo>
                  <a:pt x="20322" y="0"/>
                  <a:pt x="14134" y="2356"/>
                  <a:pt x="9423" y="7067"/>
                </a:cubicBezTo>
                <a:cubicBezTo>
                  <a:pt x="1" y="16489"/>
                  <a:pt x="1" y="31822"/>
                  <a:pt x="9423" y="41244"/>
                </a:cubicBezTo>
                <a:cubicBezTo>
                  <a:pt x="14134" y="45955"/>
                  <a:pt x="20322" y="48311"/>
                  <a:pt x="26510" y="48311"/>
                </a:cubicBezTo>
                <a:cubicBezTo>
                  <a:pt x="32698" y="48311"/>
                  <a:pt x="38886" y="45955"/>
                  <a:pt x="43597" y="41244"/>
                </a:cubicBezTo>
                <a:cubicBezTo>
                  <a:pt x="53019" y="31822"/>
                  <a:pt x="53019" y="16489"/>
                  <a:pt x="43597" y="7067"/>
                </a:cubicBezTo>
                <a:cubicBezTo>
                  <a:pt x="38886" y="2356"/>
                  <a:pt x="32698" y="0"/>
                  <a:pt x="2651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14"/>
          <p:cNvSpPr txBox="1"/>
          <p:nvPr/>
        </p:nvSpPr>
        <p:spPr>
          <a:xfrm flipH="1">
            <a:off x="861825" y="2268110"/>
            <a:ext cx="2234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None/>
            </a:pPr>
            <a:endParaRPr sz="1800" b="1" i="0" u="none" strike="noStrike" cap="none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43" name="Google Shape;343;p14"/>
          <p:cNvSpPr txBox="1"/>
          <p:nvPr/>
        </p:nvSpPr>
        <p:spPr>
          <a:xfrm flipH="1">
            <a:off x="5992664" y="1931510"/>
            <a:ext cx="2567072" cy="45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None/>
            </a:pPr>
            <a:r>
              <a:rPr lang="en" sz="1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FREQUENCY OF WORDS AND CHARACTER</a:t>
            </a:r>
            <a:endParaRPr sz="1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14"/>
          <p:cNvSpPr txBox="1"/>
          <p:nvPr/>
        </p:nvSpPr>
        <p:spPr>
          <a:xfrm>
            <a:off x="801510" y="3336418"/>
            <a:ext cx="2234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None/>
            </a:pPr>
            <a:r>
              <a:rPr lang="en" sz="1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ARGUME</a:t>
            </a:r>
            <a:r>
              <a:rPr lang="en" sz="1800" b="1">
                <a:solidFill>
                  <a:schemeClr val="lt2"/>
                </a:solidFill>
              </a:rPr>
              <a:t>N</a:t>
            </a:r>
            <a:r>
              <a:rPr lang="en" sz="1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TATION</a:t>
            </a:r>
            <a:endParaRPr sz="1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14"/>
          <p:cNvSpPr txBox="1"/>
          <p:nvPr/>
        </p:nvSpPr>
        <p:spPr>
          <a:xfrm>
            <a:off x="6080280" y="3251586"/>
            <a:ext cx="219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None/>
            </a:pPr>
            <a:r>
              <a:rPr lang="en" sz="1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READABILITY</a:t>
            </a:r>
            <a:endParaRPr sz="1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14"/>
          <p:cNvSpPr/>
          <p:nvPr/>
        </p:nvSpPr>
        <p:spPr>
          <a:xfrm>
            <a:off x="3220100" y="3251250"/>
            <a:ext cx="450600" cy="4506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14"/>
          <p:cNvSpPr/>
          <p:nvPr/>
        </p:nvSpPr>
        <p:spPr>
          <a:xfrm>
            <a:off x="5473450" y="3251250"/>
            <a:ext cx="450600" cy="4506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14"/>
          <p:cNvSpPr/>
          <p:nvPr/>
        </p:nvSpPr>
        <p:spPr>
          <a:xfrm>
            <a:off x="3220100" y="1888350"/>
            <a:ext cx="450600" cy="4506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4"/>
          <p:cNvSpPr/>
          <p:nvPr/>
        </p:nvSpPr>
        <p:spPr>
          <a:xfrm>
            <a:off x="5473450" y="1888350"/>
            <a:ext cx="450600" cy="4506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0" name="Google Shape;350;p14"/>
          <p:cNvCxnSpPr>
            <a:stCxn id="348" idx="3"/>
            <a:endCxn id="332" idx="1"/>
          </p:cNvCxnSpPr>
          <p:nvPr/>
        </p:nvCxnSpPr>
        <p:spPr>
          <a:xfrm>
            <a:off x="3670700" y="211365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1" name="Google Shape;351;p14"/>
          <p:cNvCxnSpPr>
            <a:stCxn id="332" idx="1"/>
            <a:endCxn id="346" idx="3"/>
          </p:cNvCxnSpPr>
          <p:nvPr/>
        </p:nvCxnSpPr>
        <p:spPr>
          <a:xfrm flipH="1">
            <a:off x="3670725" y="2795100"/>
            <a:ext cx="445200" cy="6813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2" name="Google Shape;352;p14"/>
          <p:cNvCxnSpPr>
            <a:stCxn id="349" idx="1"/>
            <a:endCxn id="332" idx="3"/>
          </p:cNvCxnSpPr>
          <p:nvPr/>
        </p:nvCxnSpPr>
        <p:spPr>
          <a:xfrm flipH="1">
            <a:off x="5028250" y="211365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3" name="Google Shape;353;p14"/>
          <p:cNvCxnSpPr>
            <a:stCxn id="332" idx="3"/>
            <a:endCxn id="347" idx="1"/>
          </p:cNvCxnSpPr>
          <p:nvPr/>
        </p:nvCxnSpPr>
        <p:spPr>
          <a:xfrm>
            <a:off x="5028225" y="2795100"/>
            <a:ext cx="445200" cy="6813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4" name="Google Shape;354;p14"/>
          <p:cNvSpPr txBox="1"/>
          <p:nvPr/>
        </p:nvSpPr>
        <p:spPr>
          <a:xfrm>
            <a:off x="387775" y="4466875"/>
            <a:ext cx="206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Shirsha Chowdhury</a:t>
            </a:r>
            <a:endParaRPr sz="18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15"/>
          <p:cNvPicPr preferRelativeResize="0"/>
          <p:nvPr/>
        </p:nvPicPr>
        <p:blipFill rotWithShape="1">
          <a:blip r:embed="rId4">
            <a:alphaModFix/>
          </a:blip>
          <a:srcRect l="25301" r="25297"/>
          <a:stretch/>
        </p:blipFill>
        <p:spPr>
          <a:xfrm>
            <a:off x="0" y="1342774"/>
            <a:ext cx="2845450" cy="3240024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15"/>
          <p:cNvSpPr txBox="1">
            <a:spLocks noGrp="1"/>
          </p:cNvSpPr>
          <p:nvPr>
            <p:ph type="title"/>
          </p:nvPr>
        </p:nvSpPr>
        <p:spPr>
          <a:xfrm>
            <a:off x="720000" y="181487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6000">
                <a:latin typeface="Roboto"/>
                <a:ea typeface="Roboto"/>
                <a:cs typeface="Roboto"/>
                <a:sym typeface="Roboto"/>
              </a:rPr>
              <a:t>THANK YOU</a:t>
            </a:r>
            <a:endParaRPr sz="6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INTRODUCTION</a:t>
            </a:r>
            <a:endParaRPr sz="3000"/>
          </a:p>
        </p:txBody>
      </p:sp>
      <p:sp>
        <p:nvSpPr>
          <p:cNvPr id="89" name="Google Shape;89;p2"/>
          <p:cNvSpPr txBox="1">
            <a:spLocks noGrp="1"/>
          </p:cNvSpPr>
          <p:nvPr>
            <p:ph type="body" idx="1"/>
          </p:nvPr>
        </p:nvSpPr>
        <p:spPr>
          <a:xfrm>
            <a:off x="720000" y="1215525"/>
            <a:ext cx="7704000" cy="3543000"/>
          </a:xfrm>
          <a:prstGeom prst="rect">
            <a:avLst/>
          </a:prstGeom>
          <a:solidFill>
            <a:schemeClr val="dk1">
              <a:alpha val="56470"/>
            </a:schemeClr>
          </a:solidFill>
          <a:ln>
            <a:noFill/>
          </a:ln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Char char="●"/>
            </a:pPr>
            <a:r>
              <a:rPr lang="en" sz="1600">
                <a:solidFill>
                  <a:srgbClr val="F3F3F3"/>
                </a:solidFill>
              </a:rPr>
              <a:t>People are more dependent on online sources of information now than ever.</a:t>
            </a:r>
            <a:endParaRPr sz="1600">
              <a:solidFill>
                <a:srgbClr val="F3F3F3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Char char="●"/>
            </a:pPr>
            <a:r>
              <a:rPr lang="en" sz="1600">
                <a:solidFill>
                  <a:srgbClr val="F3F3F3"/>
                </a:solidFill>
              </a:rPr>
              <a:t>The online sources primarily are social media platforms.</a:t>
            </a:r>
            <a:endParaRPr sz="1600">
              <a:solidFill>
                <a:srgbClr val="F3F3F3"/>
              </a:solidFill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Char char="○"/>
            </a:pPr>
            <a:r>
              <a:rPr lang="en" sz="1600">
                <a:solidFill>
                  <a:srgbClr val="F3F3F3"/>
                </a:solidFill>
              </a:rPr>
              <a:t>36% dependency in UK</a:t>
            </a:r>
            <a:endParaRPr sz="1600">
              <a:solidFill>
                <a:srgbClr val="F3F3F3"/>
              </a:solidFill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Char char="○"/>
            </a:pPr>
            <a:r>
              <a:rPr lang="en" sz="1600">
                <a:solidFill>
                  <a:srgbClr val="F3F3F3"/>
                </a:solidFill>
              </a:rPr>
              <a:t>51% dependency in Australia</a:t>
            </a:r>
            <a:endParaRPr sz="1600">
              <a:solidFill>
                <a:srgbClr val="F3F3F3"/>
              </a:solidFill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Char char="○"/>
            </a:pPr>
            <a:r>
              <a:rPr lang="en" sz="1600">
                <a:solidFill>
                  <a:srgbClr val="F3F3F3"/>
                </a:solidFill>
              </a:rPr>
              <a:t>40% dependency in US</a:t>
            </a:r>
            <a:endParaRPr sz="1600">
              <a:solidFill>
                <a:srgbClr val="F3F3F3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Char char="●"/>
            </a:pPr>
            <a:r>
              <a:rPr lang="en" sz="1600">
                <a:solidFill>
                  <a:srgbClr val="F3F3F3"/>
                </a:solidFill>
              </a:rPr>
              <a:t>Spread of fake news thus becomes exponential all over the internet(Echo Chamber effect).</a:t>
            </a:r>
            <a:endParaRPr sz="1600">
              <a:solidFill>
                <a:srgbClr val="F3F3F3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Char char="●"/>
            </a:pPr>
            <a:r>
              <a:rPr lang="en" sz="1600">
                <a:solidFill>
                  <a:srgbClr val="F3F3F3"/>
                </a:solidFill>
              </a:rPr>
              <a:t>They are a threat to democracy and journalism.</a:t>
            </a:r>
            <a:endParaRPr sz="1600">
              <a:solidFill>
                <a:srgbClr val="F3F3F3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Char char="●"/>
            </a:pPr>
            <a:r>
              <a:rPr lang="en" sz="1600">
                <a:solidFill>
                  <a:srgbClr val="F3F3F3"/>
                </a:solidFill>
              </a:rPr>
              <a:t>Natural Language Processing methods to detect fake news can be easily bypassed.</a:t>
            </a:r>
            <a:endParaRPr sz="1600">
              <a:solidFill>
                <a:srgbClr val="F3F3F3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Char char="●"/>
            </a:pPr>
            <a:r>
              <a:rPr lang="en" sz="1600">
                <a:solidFill>
                  <a:srgbClr val="F3F3F3"/>
                </a:solidFill>
              </a:rPr>
              <a:t>Research has been going on in this field to use AI techniques to detect fake news.</a:t>
            </a:r>
            <a:endParaRPr sz="1600">
              <a:solidFill>
                <a:srgbClr val="F3F3F3"/>
              </a:solidFill>
            </a:endParaRPr>
          </a:p>
        </p:txBody>
      </p:sp>
      <p:sp>
        <p:nvSpPr>
          <p:cNvPr id="90" name="Google Shape;90;p2"/>
          <p:cNvSpPr txBox="1"/>
          <p:nvPr/>
        </p:nvSpPr>
        <p:spPr>
          <a:xfrm>
            <a:off x="532725" y="4282500"/>
            <a:ext cx="2654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Subham Karmakar 18EE10067</a:t>
            </a:r>
            <a:endParaRPr sz="13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17daa3ace_1_12"/>
          <p:cNvSpPr txBox="1">
            <a:spLocks noGrp="1"/>
          </p:cNvSpPr>
          <p:nvPr>
            <p:ph type="title"/>
          </p:nvPr>
        </p:nvSpPr>
        <p:spPr>
          <a:xfrm>
            <a:off x="720000" y="1471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IT SO SERIOUS?</a:t>
            </a:r>
            <a:endParaRPr/>
          </a:p>
        </p:txBody>
      </p:sp>
      <p:grpSp>
        <p:nvGrpSpPr>
          <p:cNvPr id="96" name="Google Shape;96;g1017daa3ace_1_12"/>
          <p:cNvGrpSpPr/>
          <p:nvPr/>
        </p:nvGrpSpPr>
        <p:grpSpPr>
          <a:xfrm>
            <a:off x="405100" y="1192738"/>
            <a:ext cx="8333800" cy="3033925"/>
            <a:chOff x="529825" y="1181763"/>
            <a:chExt cx="8333800" cy="3033925"/>
          </a:xfrm>
        </p:grpSpPr>
        <p:grpSp>
          <p:nvGrpSpPr>
            <p:cNvPr id="97" name="Google Shape;97;g1017daa3ace_1_12"/>
            <p:cNvGrpSpPr/>
            <p:nvPr/>
          </p:nvGrpSpPr>
          <p:grpSpPr>
            <a:xfrm>
              <a:off x="529825" y="1182125"/>
              <a:ext cx="2121000" cy="3033563"/>
              <a:chOff x="288050" y="1181938"/>
              <a:chExt cx="2121000" cy="3033563"/>
            </a:xfrm>
          </p:grpSpPr>
          <p:sp>
            <p:nvSpPr>
              <p:cNvPr id="98" name="Google Shape;98;g1017daa3ace_1_12"/>
              <p:cNvSpPr/>
              <p:nvPr/>
            </p:nvSpPr>
            <p:spPr>
              <a:xfrm>
                <a:off x="903425" y="1181938"/>
                <a:ext cx="890244" cy="406674"/>
              </a:xfrm>
              <a:prstGeom prst="flowChartTerminator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2011</a:t>
                </a:r>
                <a:endParaRPr/>
              </a:p>
            </p:txBody>
          </p:sp>
          <p:sp>
            <p:nvSpPr>
              <p:cNvPr id="99" name="Google Shape;99;g1017daa3ace_1_12"/>
              <p:cNvSpPr/>
              <p:nvPr/>
            </p:nvSpPr>
            <p:spPr>
              <a:xfrm rot="10800000">
                <a:off x="1244000" y="1588600"/>
                <a:ext cx="209100" cy="3186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rgbClr val="6FA8DC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g1017daa3ace_1_12"/>
              <p:cNvSpPr/>
              <p:nvPr/>
            </p:nvSpPr>
            <p:spPr>
              <a:xfrm>
                <a:off x="288050" y="1907200"/>
                <a:ext cx="2121000" cy="10665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Rumours that Iodised Salt protect humans from nuclear radiation</a:t>
                </a:r>
                <a:endParaRPr/>
              </a:p>
            </p:txBody>
          </p:sp>
          <p:sp>
            <p:nvSpPr>
              <p:cNvPr id="101" name="Google Shape;101;g1017daa3ace_1_12"/>
              <p:cNvSpPr/>
              <p:nvPr/>
            </p:nvSpPr>
            <p:spPr>
              <a:xfrm rot="10800000">
                <a:off x="1244000" y="2973800"/>
                <a:ext cx="209100" cy="3186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rgbClr val="6FA8DC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g1017daa3ace_1_12"/>
              <p:cNvSpPr/>
              <p:nvPr/>
            </p:nvSpPr>
            <p:spPr>
              <a:xfrm>
                <a:off x="288050" y="3292400"/>
                <a:ext cx="2121000" cy="923100"/>
              </a:xfrm>
              <a:prstGeom prst="roundRect">
                <a:avLst>
                  <a:gd name="adj" fmla="val 16667"/>
                </a:avLst>
              </a:prstGeom>
              <a:solidFill>
                <a:srgbClr val="E6B8A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People raided supermarkets to buy salt</a:t>
                </a:r>
                <a:endParaRPr/>
              </a:p>
            </p:txBody>
          </p:sp>
        </p:grpSp>
        <p:grpSp>
          <p:nvGrpSpPr>
            <p:cNvPr id="103" name="Google Shape;103;g1017daa3ace_1_12"/>
            <p:cNvGrpSpPr/>
            <p:nvPr/>
          </p:nvGrpSpPr>
          <p:grpSpPr>
            <a:xfrm>
              <a:off x="6742625" y="1181763"/>
              <a:ext cx="2121000" cy="3033913"/>
              <a:chOff x="6303000" y="1181938"/>
              <a:chExt cx="2121000" cy="3033913"/>
            </a:xfrm>
          </p:grpSpPr>
          <p:sp>
            <p:nvSpPr>
              <p:cNvPr id="104" name="Google Shape;104;g1017daa3ace_1_12"/>
              <p:cNvSpPr/>
              <p:nvPr/>
            </p:nvSpPr>
            <p:spPr>
              <a:xfrm>
                <a:off x="6918375" y="1181938"/>
                <a:ext cx="890244" cy="406674"/>
              </a:xfrm>
              <a:prstGeom prst="flowChartTerminator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2016</a:t>
                </a:r>
                <a:endParaRPr/>
              </a:p>
            </p:txBody>
          </p:sp>
          <p:sp>
            <p:nvSpPr>
              <p:cNvPr id="105" name="Google Shape;105;g1017daa3ace_1_12"/>
              <p:cNvSpPr/>
              <p:nvPr/>
            </p:nvSpPr>
            <p:spPr>
              <a:xfrm rot="10800000">
                <a:off x="7258950" y="1588600"/>
                <a:ext cx="209100" cy="3186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rgbClr val="6FA8D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g1017daa3ace_1_12"/>
              <p:cNvSpPr/>
              <p:nvPr/>
            </p:nvSpPr>
            <p:spPr>
              <a:xfrm>
                <a:off x="6303000" y="1907350"/>
                <a:ext cx="2121000" cy="10665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Fake US election stories spread on the social media platforms</a:t>
                </a:r>
                <a:endParaRPr/>
              </a:p>
            </p:txBody>
          </p:sp>
          <p:sp>
            <p:nvSpPr>
              <p:cNvPr id="107" name="Google Shape;107;g1017daa3ace_1_12"/>
              <p:cNvSpPr/>
              <p:nvPr/>
            </p:nvSpPr>
            <p:spPr>
              <a:xfrm rot="10800000">
                <a:off x="7258950" y="2974000"/>
                <a:ext cx="209100" cy="3186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rgbClr val="6FA8D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g1017daa3ace_1_12"/>
              <p:cNvSpPr/>
              <p:nvPr/>
            </p:nvSpPr>
            <p:spPr>
              <a:xfrm>
                <a:off x="6303000" y="3292750"/>
                <a:ext cx="2121000" cy="923100"/>
              </a:xfrm>
              <a:prstGeom prst="roundRect">
                <a:avLst>
                  <a:gd name="adj" fmla="val 16667"/>
                </a:avLst>
              </a:prstGeom>
              <a:solidFill>
                <a:srgbClr val="E6B8A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Top 20 Fake stories got more interaction than all true stories combined</a:t>
                </a:r>
                <a:endParaRPr/>
              </a:p>
            </p:txBody>
          </p:sp>
        </p:grpSp>
        <p:grpSp>
          <p:nvGrpSpPr>
            <p:cNvPr id="109" name="Google Shape;109;g1017daa3ace_1_12"/>
            <p:cNvGrpSpPr/>
            <p:nvPr/>
          </p:nvGrpSpPr>
          <p:grpSpPr>
            <a:xfrm>
              <a:off x="3636213" y="1182138"/>
              <a:ext cx="2121000" cy="3033538"/>
              <a:chOff x="3243000" y="1181963"/>
              <a:chExt cx="2121000" cy="3033538"/>
            </a:xfrm>
          </p:grpSpPr>
          <p:sp>
            <p:nvSpPr>
              <p:cNvPr id="110" name="Google Shape;110;g1017daa3ace_1_12"/>
              <p:cNvSpPr/>
              <p:nvPr/>
            </p:nvSpPr>
            <p:spPr>
              <a:xfrm>
                <a:off x="3858375" y="1181963"/>
                <a:ext cx="890244" cy="406674"/>
              </a:xfrm>
              <a:prstGeom prst="flowChartTerminator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2013</a:t>
                </a:r>
                <a:endParaRPr/>
              </a:p>
            </p:txBody>
          </p:sp>
          <p:sp>
            <p:nvSpPr>
              <p:cNvPr id="111" name="Google Shape;111;g1017daa3ace_1_12"/>
              <p:cNvSpPr/>
              <p:nvPr/>
            </p:nvSpPr>
            <p:spPr>
              <a:xfrm rot="10800000">
                <a:off x="4175275" y="1588600"/>
                <a:ext cx="209100" cy="3186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rgbClr val="6FA8DC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g1017daa3ace_1_12"/>
              <p:cNvSpPr/>
              <p:nvPr/>
            </p:nvSpPr>
            <p:spPr>
              <a:xfrm>
                <a:off x="3243000" y="1907350"/>
                <a:ext cx="2121000" cy="10665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Rumour about explosion in Whitehouse causing injuries to Barack Obama</a:t>
                </a:r>
                <a:endParaRPr/>
              </a:p>
            </p:txBody>
          </p:sp>
          <p:sp>
            <p:nvSpPr>
              <p:cNvPr id="113" name="Google Shape;113;g1017daa3ace_1_12"/>
              <p:cNvSpPr/>
              <p:nvPr/>
            </p:nvSpPr>
            <p:spPr>
              <a:xfrm rot="10800000">
                <a:off x="4198950" y="2973800"/>
                <a:ext cx="209100" cy="3186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rgbClr val="6FA8DC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g1017daa3ace_1_12"/>
              <p:cNvSpPr/>
              <p:nvPr/>
            </p:nvSpPr>
            <p:spPr>
              <a:xfrm>
                <a:off x="3243000" y="3292400"/>
                <a:ext cx="2121000" cy="923100"/>
              </a:xfrm>
              <a:prstGeom prst="roundRect">
                <a:avLst>
                  <a:gd name="adj" fmla="val 16667"/>
                </a:avLst>
              </a:prstGeom>
              <a:solidFill>
                <a:srgbClr val="E6B8A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$130 billion in stock market got wiped out</a:t>
                </a:r>
                <a:endParaRPr/>
              </a:p>
            </p:txBody>
          </p:sp>
        </p:grpSp>
      </p:grpSp>
      <p:sp>
        <p:nvSpPr>
          <p:cNvPr id="115" name="Google Shape;115;g1017daa3ace_1_12"/>
          <p:cNvSpPr txBox="1"/>
          <p:nvPr/>
        </p:nvSpPr>
        <p:spPr>
          <a:xfrm>
            <a:off x="521725" y="4392425"/>
            <a:ext cx="2654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Subham Karmakar 18EE10067</a:t>
            </a:r>
            <a:endParaRPr sz="13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"/>
          <p:cNvSpPr txBox="1">
            <a:spLocks noGrp="1"/>
          </p:cNvSpPr>
          <p:nvPr>
            <p:ph type="title"/>
          </p:nvPr>
        </p:nvSpPr>
        <p:spPr>
          <a:xfrm>
            <a:off x="1511726" y="1452625"/>
            <a:ext cx="25371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Knowledge Based </a:t>
            </a:r>
            <a:endParaRPr/>
          </a:p>
        </p:txBody>
      </p:sp>
      <p:sp>
        <p:nvSpPr>
          <p:cNvPr id="121" name="Google Shape;121;p3"/>
          <p:cNvSpPr txBox="1">
            <a:spLocks noGrp="1"/>
          </p:cNvSpPr>
          <p:nvPr>
            <p:ph type="title" idx="2"/>
          </p:nvPr>
        </p:nvSpPr>
        <p:spPr>
          <a:xfrm>
            <a:off x="4895723" y="1370135"/>
            <a:ext cx="27393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Propagation Based</a:t>
            </a:r>
            <a:endParaRPr/>
          </a:p>
        </p:txBody>
      </p:sp>
      <p:sp>
        <p:nvSpPr>
          <p:cNvPr id="122" name="Google Shape;122;p3"/>
          <p:cNvSpPr txBox="1">
            <a:spLocks noGrp="1"/>
          </p:cNvSpPr>
          <p:nvPr>
            <p:ph type="title" idx="4"/>
          </p:nvPr>
        </p:nvSpPr>
        <p:spPr>
          <a:xfrm>
            <a:off x="2762113" y="316430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Style Based</a:t>
            </a:r>
            <a:endParaRPr/>
          </a:p>
        </p:txBody>
      </p:sp>
      <p:sp>
        <p:nvSpPr>
          <p:cNvPr id="123" name="Google Shape;123;p3"/>
          <p:cNvSpPr txBox="1">
            <a:spLocks noGrp="1"/>
          </p:cNvSpPr>
          <p:nvPr>
            <p:ph type="title" idx="6"/>
          </p:nvPr>
        </p:nvSpPr>
        <p:spPr>
          <a:xfrm>
            <a:off x="6056550" y="2974521"/>
            <a:ext cx="25371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Credibility Based</a:t>
            </a:r>
            <a:endParaRPr/>
          </a:p>
        </p:txBody>
      </p:sp>
      <p:sp>
        <p:nvSpPr>
          <p:cNvPr id="124" name="Google Shape;124;p3"/>
          <p:cNvSpPr txBox="1">
            <a:spLocks noGrp="1"/>
          </p:cNvSpPr>
          <p:nvPr>
            <p:ph type="title" idx="8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5" name="Google Shape;125;p3"/>
          <p:cNvSpPr txBox="1">
            <a:spLocks noGrp="1"/>
          </p:cNvSpPr>
          <p:nvPr>
            <p:ph type="title" idx="9"/>
          </p:nvPr>
        </p:nvSpPr>
        <p:spPr>
          <a:xfrm>
            <a:off x="704337" y="1730350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6" name="Google Shape;126;p3"/>
          <p:cNvSpPr txBox="1">
            <a:spLocks noGrp="1"/>
          </p:cNvSpPr>
          <p:nvPr>
            <p:ph type="title" idx="13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7" name="Google Shape;127;p3"/>
          <p:cNvSpPr txBox="1">
            <a:spLocks noGrp="1"/>
          </p:cNvSpPr>
          <p:nvPr>
            <p:ph type="title" idx="14"/>
          </p:nvPr>
        </p:nvSpPr>
        <p:spPr>
          <a:xfrm>
            <a:off x="4172275" y="1755673"/>
            <a:ext cx="6000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28" name="Google Shape;128;p3"/>
          <p:cNvCxnSpPr/>
          <p:nvPr/>
        </p:nvCxnSpPr>
        <p:spPr>
          <a:xfrm>
            <a:off x="2635538" y="3069415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" name="Google Shape;129;p3"/>
          <p:cNvCxnSpPr/>
          <p:nvPr/>
        </p:nvCxnSpPr>
        <p:spPr>
          <a:xfrm>
            <a:off x="4735213" y="1521253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0" name="Google Shape;130;p3"/>
          <p:cNvCxnSpPr/>
          <p:nvPr/>
        </p:nvCxnSpPr>
        <p:spPr>
          <a:xfrm>
            <a:off x="5980275" y="3069415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1" name="Google Shape;131;p3"/>
          <p:cNvCxnSpPr/>
          <p:nvPr/>
        </p:nvCxnSpPr>
        <p:spPr>
          <a:xfrm>
            <a:off x="1380538" y="1620228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32" name="Google Shape;132;p3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METHODS OF FAKE NEWS DETECTION</a:t>
            </a:r>
            <a:endParaRPr/>
          </a:p>
        </p:txBody>
      </p:sp>
      <p:sp>
        <p:nvSpPr>
          <p:cNvPr id="133" name="Google Shape;133;p3"/>
          <p:cNvSpPr txBox="1"/>
          <p:nvPr/>
        </p:nvSpPr>
        <p:spPr>
          <a:xfrm>
            <a:off x="521750" y="4348450"/>
            <a:ext cx="2654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Subham Karmakar 18EE10067</a:t>
            </a:r>
            <a:endParaRPr sz="13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 txBox="1">
            <a:spLocks noGrp="1"/>
          </p:cNvSpPr>
          <p:nvPr>
            <p:ph type="title"/>
          </p:nvPr>
        </p:nvSpPr>
        <p:spPr>
          <a:xfrm>
            <a:off x="720000" y="949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KNOWLEDGE BASED FAKE NEWS DETECTION</a:t>
            </a:r>
            <a:endParaRPr/>
          </a:p>
        </p:txBody>
      </p:sp>
      <p:pic>
        <p:nvPicPr>
          <p:cNvPr id="139" name="Google Shape;139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550" y="906575"/>
            <a:ext cx="794201" cy="7942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8"/>
          <p:cNvSpPr txBox="1"/>
          <p:nvPr/>
        </p:nvSpPr>
        <p:spPr>
          <a:xfrm>
            <a:off x="1604200" y="920450"/>
            <a:ext cx="1223100" cy="81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41" name="Google Shape;141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6250" y="968450"/>
            <a:ext cx="197049" cy="18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6250" y="1205150"/>
            <a:ext cx="197051" cy="19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6250" y="1456300"/>
            <a:ext cx="197049" cy="18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8"/>
          <p:cNvSpPr txBox="1"/>
          <p:nvPr/>
        </p:nvSpPr>
        <p:spPr>
          <a:xfrm>
            <a:off x="1964800" y="1362050"/>
            <a:ext cx="8625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(__,__,__) 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5" name="Google Shape;145;p8"/>
          <p:cNvSpPr txBox="1"/>
          <p:nvPr/>
        </p:nvSpPr>
        <p:spPr>
          <a:xfrm>
            <a:off x="1964800" y="1118125"/>
            <a:ext cx="8625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(__,__,__) 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6" name="Google Shape;146;p8"/>
          <p:cNvSpPr txBox="1"/>
          <p:nvPr/>
        </p:nvSpPr>
        <p:spPr>
          <a:xfrm>
            <a:off x="1964800" y="874200"/>
            <a:ext cx="8625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(__,__,__) 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7" name="Google Shape;147;p8"/>
          <p:cNvSpPr txBox="1"/>
          <p:nvPr/>
        </p:nvSpPr>
        <p:spPr>
          <a:xfrm>
            <a:off x="3820000" y="2353500"/>
            <a:ext cx="1223100" cy="81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48" name="Google Shape;14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2050" y="2401500"/>
            <a:ext cx="197049" cy="18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2050" y="2889350"/>
            <a:ext cx="197049" cy="18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"/>
          <p:cNvSpPr txBox="1"/>
          <p:nvPr/>
        </p:nvSpPr>
        <p:spPr>
          <a:xfrm>
            <a:off x="4180600" y="2795100"/>
            <a:ext cx="8625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(__,__,__) 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51" name="Google Shape;151;p8"/>
          <p:cNvSpPr txBox="1"/>
          <p:nvPr/>
        </p:nvSpPr>
        <p:spPr>
          <a:xfrm>
            <a:off x="4180600" y="2551175"/>
            <a:ext cx="8625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(__,__,__) 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52" name="Google Shape;152;p8"/>
          <p:cNvSpPr txBox="1"/>
          <p:nvPr/>
        </p:nvSpPr>
        <p:spPr>
          <a:xfrm>
            <a:off x="4180600" y="2307250"/>
            <a:ext cx="8625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(__,__,__) 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53" name="Google Shape;153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2050" y="2645425"/>
            <a:ext cx="197049" cy="18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8"/>
          <p:cNvSpPr txBox="1"/>
          <p:nvPr/>
        </p:nvSpPr>
        <p:spPr>
          <a:xfrm>
            <a:off x="3314350" y="929750"/>
            <a:ext cx="22344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Redundancy reduction</a:t>
            </a:r>
            <a:endParaRPr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Invalidity reduction</a:t>
            </a:r>
            <a:endParaRPr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Conflict resolution</a:t>
            </a:r>
            <a:endParaRPr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5" name="Google Shape;155;p8"/>
          <p:cNvSpPr txBox="1"/>
          <p:nvPr/>
        </p:nvSpPr>
        <p:spPr>
          <a:xfrm>
            <a:off x="1604200" y="3894250"/>
            <a:ext cx="1223100" cy="81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56" name="Google Shape;156;p8"/>
          <p:cNvSpPr txBox="1"/>
          <p:nvPr/>
        </p:nvSpPr>
        <p:spPr>
          <a:xfrm>
            <a:off x="1964800" y="4335850"/>
            <a:ext cx="8625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(__,__,__) 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57" name="Google Shape;157;p8"/>
          <p:cNvSpPr txBox="1"/>
          <p:nvPr/>
        </p:nvSpPr>
        <p:spPr>
          <a:xfrm>
            <a:off x="1964800" y="4091925"/>
            <a:ext cx="8625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(__,__,__) 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58" name="Google Shape;158;p8"/>
          <p:cNvSpPr txBox="1"/>
          <p:nvPr/>
        </p:nvSpPr>
        <p:spPr>
          <a:xfrm>
            <a:off x="1964800" y="3848000"/>
            <a:ext cx="8625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(__,__,__) 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59" name="Google Shape;159;p8"/>
          <p:cNvSpPr txBox="1"/>
          <p:nvPr/>
        </p:nvSpPr>
        <p:spPr>
          <a:xfrm>
            <a:off x="3396575" y="4079350"/>
            <a:ext cx="22344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Knowledge Comparison</a:t>
            </a:r>
            <a:endParaRPr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60" name="Google Shape;160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33413" y="3941325"/>
            <a:ext cx="262735" cy="19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33413" y="4178950"/>
            <a:ext cx="262735" cy="19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33413" y="4416575"/>
            <a:ext cx="262735" cy="19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"/>
          <p:cNvSpPr txBox="1"/>
          <p:nvPr/>
        </p:nvSpPr>
        <p:spPr>
          <a:xfrm>
            <a:off x="6200250" y="3894250"/>
            <a:ext cx="1223100" cy="81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64" name="Google Shape;164;p8"/>
          <p:cNvSpPr txBox="1"/>
          <p:nvPr/>
        </p:nvSpPr>
        <p:spPr>
          <a:xfrm>
            <a:off x="6268350" y="4335850"/>
            <a:ext cx="11550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---------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65" name="Google Shape;165;p8"/>
          <p:cNvSpPr txBox="1"/>
          <p:nvPr/>
        </p:nvSpPr>
        <p:spPr>
          <a:xfrm>
            <a:off x="6268350" y="4091925"/>
            <a:ext cx="11550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----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66" name="Google Shape;166;p8"/>
          <p:cNvSpPr txBox="1"/>
          <p:nvPr/>
        </p:nvSpPr>
        <p:spPr>
          <a:xfrm>
            <a:off x="6268450" y="3848000"/>
            <a:ext cx="11550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95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cxnSp>
        <p:nvCxnSpPr>
          <p:cNvPr id="167" name="Google Shape;167;p8"/>
          <p:cNvCxnSpPr/>
          <p:nvPr/>
        </p:nvCxnSpPr>
        <p:spPr>
          <a:xfrm rot="10800000" flipH="1">
            <a:off x="1009026" y="1298575"/>
            <a:ext cx="504900" cy="10200"/>
          </a:xfrm>
          <a:prstGeom prst="straightConnector1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8" name="Google Shape;168;p8"/>
          <p:cNvCxnSpPr/>
          <p:nvPr/>
        </p:nvCxnSpPr>
        <p:spPr>
          <a:xfrm rot="10800000" flipH="1">
            <a:off x="2966150" y="1298575"/>
            <a:ext cx="504900" cy="10200"/>
          </a:xfrm>
          <a:prstGeom prst="straightConnector1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9" name="Google Shape;169;p8"/>
          <p:cNvCxnSpPr/>
          <p:nvPr/>
        </p:nvCxnSpPr>
        <p:spPr>
          <a:xfrm rot="-5400000" flipH="1">
            <a:off x="4179101" y="2010450"/>
            <a:ext cx="504900" cy="10200"/>
          </a:xfrm>
          <a:prstGeom prst="straightConnector1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0" name="Google Shape;170;p8"/>
          <p:cNvCxnSpPr/>
          <p:nvPr/>
        </p:nvCxnSpPr>
        <p:spPr>
          <a:xfrm rot="10800000" flipH="1">
            <a:off x="2966150" y="4295500"/>
            <a:ext cx="504900" cy="10200"/>
          </a:xfrm>
          <a:prstGeom prst="straightConnector1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1" name="Google Shape;171;p8"/>
          <p:cNvCxnSpPr/>
          <p:nvPr/>
        </p:nvCxnSpPr>
        <p:spPr>
          <a:xfrm rot="-5400000" flipH="1">
            <a:off x="4179101" y="3775713"/>
            <a:ext cx="504900" cy="10200"/>
          </a:xfrm>
          <a:prstGeom prst="straightConnector1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2" name="Google Shape;172;p8"/>
          <p:cNvCxnSpPr/>
          <p:nvPr/>
        </p:nvCxnSpPr>
        <p:spPr>
          <a:xfrm rot="10800000" flipH="1">
            <a:off x="5548751" y="4295500"/>
            <a:ext cx="504900" cy="10200"/>
          </a:xfrm>
          <a:prstGeom prst="straightConnector1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3" name="Google Shape;173;p8"/>
          <p:cNvSpPr txBox="1"/>
          <p:nvPr/>
        </p:nvSpPr>
        <p:spPr>
          <a:xfrm>
            <a:off x="90400" y="1693000"/>
            <a:ext cx="862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Open Web</a:t>
            </a:r>
            <a:endParaRPr sz="1200"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74" name="Google Shape;174;p8"/>
          <p:cNvSpPr txBox="1"/>
          <p:nvPr/>
        </p:nvSpPr>
        <p:spPr>
          <a:xfrm>
            <a:off x="1579000" y="1693000"/>
            <a:ext cx="1273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Raw facts/triples</a:t>
            </a:r>
            <a:endParaRPr sz="1200"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75" name="Google Shape;175;p8"/>
          <p:cNvSpPr txBox="1"/>
          <p:nvPr/>
        </p:nvSpPr>
        <p:spPr>
          <a:xfrm>
            <a:off x="3820000" y="3115513"/>
            <a:ext cx="122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Knowledge-Base</a:t>
            </a:r>
            <a:endParaRPr sz="1200"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76" name="Google Shape;176;p8"/>
          <p:cNvSpPr txBox="1"/>
          <p:nvPr/>
        </p:nvSpPr>
        <p:spPr>
          <a:xfrm>
            <a:off x="1513925" y="4706950"/>
            <a:ext cx="1469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News Article (Input)</a:t>
            </a:r>
            <a:endParaRPr sz="1200"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77" name="Google Shape;177;p8"/>
          <p:cNvSpPr txBox="1"/>
          <p:nvPr/>
        </p:nvSpPr>
        <p:spPr>
          <a:xfrm>
            <a:off x="5995700" y="4706950"/>
            <a:ext cx="185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Authenticity Index (Output)</a:t>
            </a:r>
            <a:endParaRPr sz="1200"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cxnSp>
        <p:nvCxnSpPr>
          <p:cNvPr id="178" name="Google Shape;178;p8"/>
          <p:cNvCxnSpPr>
            <a:endCxn id="147" idx="1"/>
          </p:cNvCxnSpPr>
          <p:nvPr/>
        </p:nvCxnSpPr>
        <p:spPr>
          <a:xfrm rot="10800000" flipH="1">
            <a:off x="100" y="2759850"/>
            <a:ext cx="3819900" cy="27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8"/>
          <p:cNvCxnSpPr/>
          <p:nvPr/>
        </p:nvCxnSpPr>
        <p:spPr>
          <a:xfrm rot="10800000" flipH="1">
            <a:off x="5043100" y="2727275"/>
            <a:ext cx="4121100" cy="195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180;p8"/>
          <p:cNvSpPr txBox="1"/>
          <p:nvPr/>
        </p:nvSpPr>
        <p:spPr>
          <a:xfrm>
            <a:off x="5967600" y="2080838"/>
            <a:ext cx="245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1. FACT EXTRACTION</a:t>
            </a:r>
            <a:endParaRPr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1" name="Google Shape;181;p8"/>
          <p:cNvSpPr txBox="1"/>
          <p:nvPr/>
        </p:nvSpPr>
        <p:spPr>
          <a:xfrm>
            <a:off x="5995700" y="2914850"/>
            <a:ext cx="245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2. FACT CHECKING</a:t>
            </a:r>
            <a:endParaRPr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2" name="Google Shape;182;p8"/>
          <p:cNvSpPr txBox="1"/>
          <p:nvPr/>
        </p:nvSpPr>
        <p:spPr>
          <a:xfrm>
            <a:off x="144275" y="3330800"/>
            <a:ext cx="2234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Vibhanshu Ranjan</a:t>
            </a:r>
            <a:endParaRPr sz="18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"/>
          <p:cNvSpPr txBox="1">
            <a:spLocks noGrp="1"/>
          </p:cNvSpPr>
          <p:nvPr>
            <p:ph type="title"/>
          </p:nvPr>
        </p:nvSpPr>
        <p:spPr>
          <a:xfrm>
            <a:off x="720000" y="949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KNOWLEDGE BASED FAKE NEWS DETECTION</a:t>
            </a:r>
            <a:endParaRPr/>
          </a:p>
        </p:txBody>
      </p:sp>
      <p:sp>
        <p:nvSpPr>
          <p:cNvPr id="188" name="Google Shape;188;p9"/>
          <p:cNvSpPr txBox="1"/>
          <p:nvPr/>
        </p:nvSpPr>
        <p:spPr>
          <a:xfrm>
            <a:off x="220600" y="792075"/>
            <a:ext cx="86919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Knowledge representation as a set of (Subject,Predicate,Object) triples</a:t>
            </a:r>
            <a:endParaRPr sz="1800"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“Leonard Nimoy was an actor who played the character Spock in the science-fiction movie Star Trek” </a:t>
            </a:r>
            <a:endParaRPr sz="1800" i="1"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89" name="Google Shape;189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600" y="2520762"/>
            <a:ext cx="4064826" cy="169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4775" y="2209525"/>
            <a:ext cx="4257713" cy="2209637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9"/>
          <p:cNvSpPr txBox="1"/>
          <p:nvPr/>
        </p:nvSpPr>
        <p:spPr>
          <a:xfrm>
            <a:off x="4572100" y="4419150"/>
            <a:ext cx="434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Knowledge Graph(KG)</a:t>
            </a:r>
            <a:endParaRPr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2" name="Google Shape;192;p9"/>
          <p:cNvSpPr txBox="1"/>
          <p:nvPr/>
        </p:nvSpPr>
        <p:spPr>
          <a:xfrm>
            <a:off x="166925" y="4509025"/>
            <a:ext cx="2234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Vibhanshu Ranjan</a:t>
            </a:r>
            <a:endParaRPr sz="18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019d65f042_0_0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 BASED FAKE NEWS DETECTION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" name="Google Shape;198;g1019d65f042_0_0"/>
          <p:cNvGrpSpPr/>
          <p:nvPr/>
        </p:nvGrpSpPr>
        <p:grpSpPr>
          <a:xfrm>
            <a:off x="797787" y="1314325"/>
            <a:ext cx="8053973" cy="3081859"/>
            <a:chOff x="360541" y="163412"/>
            <a:chExt cx="7985300" cy="3081859"/>
          </a:xfrm>
        </p:grpSpPr>
        <p:sp>
          <p:nvSpPr>
            <p:cNvPr id="199" name="Google Shape;199;g1019d65f042_0_0"/>
            <p:cNvSpPr/>
            <p:nvPr/>
          </p:nvSpPr>
          <p:spPr>
            <a:xfrm>
              <a:off x="6569215" y="1508109"/>
              <a:ext cx="321900" cy="1397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072E37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00" name="Google Shape;200;g1019d65f042_0_0"/>
            <p:cNvSpPr/>
            <p:nvPr/>
          </p:nvSpPr>
          <p:spPr>
            <a:xfrm>
              <a:off x="6124834" y="1508109"/>
              <a:ext cx="444300" cy="139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12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01" name="Google Shape;201;g1019d65f042_0_0"/>
            <p:cNvSpPr/>
            <p:nvPr/>
          </p:nvSpPr>
          <p:spPr>
            <a:xfrm>
              <a:off x="6569215" y="1508109"/>
              <a:ext cx="325200" cy="53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02" name="Google Shape;202;g1019d65f042_0_0"/>
            <p:cNvSpPr/>
            <p:nvPr/>
          </p:nvSpPr>
          <p:spPr>
            <a:xfrm>
              <a:off x="6115431" y="1508109"/>
              <a:ext cx="453900" cy="52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12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03" name="Google Shape;203;g1019d65f042_0_0"/>
            <p:cNvSpPr/>
            <p:nvPr/>
          </p:nvSpPr>
          <p:spPr>
            <a:xfrm>
              <a:off x="4168820" y="739681"/>
              <a:ext cx="1734600" cy="435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04" name="Google Shape;204;g1019d65f042_0_0"/>
            <p:cNvSpPr/>
            <p:nvPr/>
          </p:nvSpPr>
          <p:spPr>
            <a:xfrm>
              <a:off x="2118065" y="1506286"/>
              <a:ext cx="537600" cy="100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05" name="Google Shape;205;g1019d65f042_0_0"/>
            <p:cNvSpPr/>
            <p:nvPr/>
          </p:nvSpPr>
          <p:spPr>
            <a:xfrm>
              <a:off x="1692340" y="1506298"/>
              <a:ext cx="425700" cy="100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12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06" name="Google Shape;206;g1019d65f042_0_0"/>
            <p:cNvSpPr/>
            <p:nvPr/>
          </p:nvSpPr>
          <p:spPr>
            <a:xfrm>
              <a:off x="2783976" y="739681"/>
              <a:ext cx="1384800" cy="433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12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07" name="Google Shape;207;g1019d65f042_0_0"/>
            <p:cNvSpPr/>
            <p:nvPr/>
          </p:nvSpPr>
          <p:spPr>
            <a:xfrm>
              <a:off x="3272153" y="163412"/>
              <a:ext cx="1793400" cy="576300"/>
            </a:xfrm>
            <a:prstGeom prst="rect">
              <a:avLst/>
            </a:prstGeom>
            <a:solidFill>
              <a:srgbClr val="013C61"/>
            </a:solidFill>
            <a:ln w="2540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g1019d65f042_0_0"/>
            <p:cNvSpPr txBox="1"/>
            <p:nvPr/>
          </p:nvSpPr>
          <p:spPr>
            <a:xfrm>
              <a:off x="3272153" y="163412"/>
              <a:ext cx="1793400" cy="57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>
                  <a:solidFill>
                    <a:srgbClr val="F3F3F3"/>
                  </a:solidFill>
                </a:rPr>
                <a:t>Style </a:t>
              </a:r>
              <a:r>
                <a:rPr lang="en" sz="2000" b="0" i="0" u="none" strike="noStrike" cap="none">
                  <a:solidFill>
                    <a:srgbClr val="F3F3F3"/>
                  </a:solidFill>
                  <a:latin typeface="Arial"/>
                  <a:ea typeface="Arial"/>
                  <a:cs typeface="Arial"/>
                  <a:sym typeface="Arial"/>
                </a:rPr>
                <a:t>Aspect</a:t>
              </a:r>
              <a:endParaRPr sz="20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g1019d65f042_0_0"/>
            <p:cNvSpPr/>
            <p:nvPr/>
          </p:nvSpPr>
          <p:spPr>
            <a:xfrm>
              <a:off x="1452176" y="840399"/>
              <a:ext cx="1331700" cy="666000"/>
            </a:xfrm>
            <a:prstGeom prst="rect">
              <a:avLst/>
            </a:prstGeom>
            <a:solidFill>
              <a:srgbClr val="013C61"/>
            </a:solidFill>
            <a:ln w="25400" cap="flat" cmpd="sng">
              <a:solidFill>
                <a:srgbClr val="F3F3F3">
                  <a:alpha val="988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g1019d65f042_0_0"/>
            <p:cNvSpPr txBox="1"/>
            <p:nvPr/>
          </p:nvSpPr>
          <p:spPr>
            <a:xfrm>
              <a:off x="1452176" y="840399"/>
              <a:ext cx="1331700" cy="66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>
                  <a:solidFill>
                    <a:srgbClr val="F3F3F3"/>
                  </a:solidFill>
                </a:rPr>
                <a:t>Text</a:t>
              </a:r>
              <a:endParaRPr sz="16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g1019d65f042_0_0"/>
            <p:cNvSpPr/>
            <p:nvPr/>
          </p:nvSpPr>
          <p:spPr>
            <a:xfrm>
              <a:off x="360541" y="2178131"/>
              <a:ext cx="1331700" cy="666000"/>
            </a:xfrm>
            <a:prstGeom prst="rect">
              <a:avLst/>
            </a:prstGeom>
            <a:solidFill>
              <a:srgbClr val="013C61"/>
            </a:solidFill>
            <a:ln w="2540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g1019d65f042_0_0"/>
            <p:cNvSpPr txBox="1"/>
            <p:nvPr/>
          </p:nvSpPr>
          <p:spPr>
            <a:xfrm>
              <a:off x="360541" y="2178131"/>
              <a:ext cx="1331700" cy="66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>
                  <a:solidFill>
                    <a:srgbClr val="F3F3F3"/>
                  </a:solidFill>
                </a:rPr>
                <a:t>General Features</a:t>
              </a:r>
              <a:endParaRPr sz="16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g1019d65f042_0_0"/>
            <p:cNvSpPr/>
            <p:nvPr/>
          </p:nvSpPr>
          <p:spPr>
            <a:xfrm>
              <a:off x="2655750" y="2170613"/>
              <a:ext cx="1331700" cy="666000"/>
            </a:xfrm>
            <a:prstGeom prst="rect">
              <a:avLst/>
            </a:prstGeom>
            <a:solidFill>
              <a:srgbClr val="013C61"/>
            </a:solidFill>
            <a:ln w="2540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g1019d65f042_0_0"/>
            <p:cNvSpPr txBox="1"/>
            <p:nvPr/>
          </p:nvSpPr>
          <p:spPr>
            <a:xfrm>
              <a:off x="2655750" y="2170613"/>
              <a:ext cx="1331700" cy="66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>
                  <a:solidFill>
                    <a:srgbClr val="F3F3F3"/>
                  </a:solidFill>
                </a:rPr>
                <a:t>Latent Features</a:t>
              </a:r>
              <a:endParaRPr sz="16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g1019d65f042_0_0"/>
            <p:cNvSpPr/>
            <p:nvPr/>
          </p:nvSpPr>
          <p:spPr>
            <a:xfrm>
              <a:off x="5903316" y="842210"/>
              <a:ext cx="1331700" cy="666000"/>
            </a:xfrm>
            <a:prstGeom prst="rect">
              <a:avLst/>
            </a:prstGeom>
            <a:solidFill>
              <a:srgbClr val="013C61"/>
            </a:solidFill>
            <a:ln w="2540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g1019d65f042_0_0"/>
            <p:cNvSpPr txBox="1"/>
            <p:nvPr/>
          </p:nvSpPr>
          <p:spPr>
            <a:xfrm>
              <a:off x="5903316" y="842210"/>
              <a:ext cx="1331700" cy="66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>
                  <a:solidFill>
                    <a:srgbClr val="F3F3F3"/>
                  </a:solidFill>
                </a:rPr>
                <a:t>Images</a:t>
              </a:r>
              <a:endParaRPr sz="16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g1019d65f042_0_0"/>
            <p:cNvSpPr/>
            <p:nvPr/>
          </p:nvSpPr>
          <p:spPr>
            <a:xfrm>
              <a:off x="4783632" y="1702719"/>
              <a:ext cx="1331700" cy="666000"/>
            </a:xfrm>
            <a:prstGeom prst="rect">
              <a:avLst/>
            </a:prstGeom>
            <a:solidFill>
              <a:srgbClr val="013C61"/>
            </a:solidFill>
            <a:ln w="2540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g1019d65f042_0_0"/>
            <p:cNvSpPr txBox="1"/>
            <p:nvPr/>
          </p:nvSpPr>
          <p:spPr>
            <a:xfrm>
              <a:off x="4783632" y="1702719"/>
              <a:ext cx="1331700" cy="66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>
                  <a:solidFill>
                    <a:srgbClr val="F3F3F3"/>
                  </a:solidFill>
                </a:rPr>
                <a:t>Visual Coherence </a:t>
              </a:r>
              <a:endParaRPr sz="16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g1019d65f042_0_0"/>
            <p:cNvSpPr/>
            <p:nvPr/>
          </p:nvSpPr>
          <p:spPr>
            <a:xfrm>
              <a:off x="6894289" y="1710912"/>
              <a:ext cx="1434300" cy="576300"/>
            </a:xfrm>
            <a:prstGeom prst="rect">
              <a:avLst/>
            </a:prstGeom>
            <a:solidFill>
              <a:srgbClr val="013C61"/>
            </a:solidFill>
            <a:ln w="2540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g1019d65f042_0_0"/>
            <p:cNvSpPr txBox="1"/>
            <p:nvPr/>
          </p:nvSpPr>
          <p:spPr>
            <a:xfrm>
              <a:off x="6911541" y="1556561"/>
              <a:ext cx="1434300" cy="67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>
                <a:solidFill>
                  <a:srgbClr val="F3F3F3"/>
                </a:solidFill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>
                  <a:solidFill>
                    <a:srgbClr val="F3F3F3"/>
                  </a:solidFill>
                </a:rPr>
                <a:t>Visual  Diversity</a:t>
              </a:r>
              <a:endParaRPr sz="16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g1019d65f042_0_0"/>
            <p:cNvSpPr/>
            <p:nvPr/>
          </p:nvSpPr>
          <p:spPr>
            <a:xfrm>
              <a:off x="4770447" y="2567682"/>
              <a:ext cx="1354500" cy="666000"/>
            </a:xfrm>
            <a:prstGeom prst="rect">
              <a:avLst/>
            </a:prstGeom>
            <a:solidFill>
              <a:srgbClr val="013C61"/>
            </a:solidFill>
            <a:ln w="2540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g1019d65f042_0_0"/>
            <p:cNvSpPr txBox="1"/>
            <p:nvPr/>
          </p:nvSpPr>
          <p:spPr>
            <a:xfrm>
              <a:off x="4770447" y="2567682"/>
              <a:ext cx="1354500" cy="66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600">
                  <a:solidFill>
                    <a:srgbClr val="F3F3F3"/>
                  </a:solidFill>
                </a:rPr>
                <a:t>Visual        Clarity</a:t>
              </a:r>
              <a:endParaRPr sz="16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g1019d65f042_0_0"/>
            <p:cNvSpPr/>
            <p:nvPr/>
          </p:nvSpPr>
          <p:spPr>
            <a:xfrm>
              <a:off x="6891167" y="2565762"/>
              <a:ext cx="1434300" cy="679500"/>
            </a:xfrm>
            <a:prstGeom prst="rect">
              <a:avLst/>
            </a:prstGeom>
            <a:solidFill>
              <a:srgbClr val="013C61"/>
            </a:solidFill>
            <a:ln w="2540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g1019d65f042_0_0"/>
            <p:cNvSpPr txBox="1"/>
            <p:nvPr/>
          </p:nvSpPr>
          <p:spPr>
            <a:xfrm>
              <a:off x="6985930" y="2565771"/>
              <a:ext cx="1285500" cy="67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>
                  <a:solidFill>
                    <a:srgbClr val="F3F3F3"/>
                  </a:solidFill>
                </a:rPr>
                <a:t>Visual Clustering</a:t>
              </a:r>
              <a:endParaRPr sz="16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5" name="Google Shape;225;g1019d65f042_0_0"/>
          <p:cNvSpPr/>
          <p:nvPr/>
        </p:nvSpPr>
        <p:spPr>
          <a:xfrm>
            <a:off x="7063530" y="3517822"/>
            <a:ext cx="327900" cy="53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20000"/>
                </a:lnTo>
                <a:lnTo>
                  <a:pt x="120000" y="120000"/>
                </a:lnTo>
              </a:path>
            </a:pathLst>
          </a:custGeom>
          <a:noFill/>
          <a:ln w="2540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1019d65f042_0_0"/>
          <p:cNvSpPr txBox="1"/>
          <p:nvPr/>
        </p:nvSpPr>
        <p:spPr>
          <a:xfrm>
            <a:off x="268900" y="4396175"/>
            <a:ext cx="2234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Rohit</a:t>
            </a:r>
            <a:endParaRPr sz="18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019d65f042_0_10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 BASED FAKE NEWS CLASSIFICATION</a:t>
            </a:r>
            <a:endParaRPr/>
          </a:p>
        </p:txBody>
      </p:sp>
      <p:cxnSp>
        <p:nvCxnSpPr>
          <p:cNvPr id="232" name="Google Shape;232;g1019d65f042_0_104"/>
          <p:cNvCxnSpPr>
            <a:stCxn id="233" idx="2"/>
            <a:endCxn id="234" idx="0"/>
          </p:cNvCxnSpPr>
          <p:nvPr/>
        </p:nvCxnSpPr>
        <p:spPr>
          <a:xfrm>
            <a:off x="2329330" y="2758275"/>
            <a:ext cx="0" cy="13926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5" name="Google Shape;235;g1019d65f042_0_104"/>
          <p:cNvGrpSpPr/>
          <p:nvPr/>
        </p:nvGrpSpPr>
        <p:grpSpPr>
          <a:xfrm>
            <a:off x="397887" y="1243650"/>
            <a:ext cx="8459573" cy="3586635"/>
            <a:chOff x="-57266" y="-6413"/>
            <a:chExt cx="8387441" cy="3586635"/>
          </a:xfrm>
        </p:grpSpPr>
        <p:sp>
          <p:nvSpPr>
            <p:cNvPr id="236" name="Google Shape;236;g1019d65f042_0_104"/>
            <p:cNvSpPr/>
            <p:nvPr/>
          </p:nvSpPr>
          <p:spPr>
            <a:xfrm>
              <a:off x="6569210" y="1508112"/>
              <a:ext cx="325200" cy="1193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37" name="Google Shape;237;g1019d65f042_0_104"/>
            <p:cNvSpPr/>
            <p:nvPr/>
          </p:nvSpPr>
          <p:spPr>
            <a:xfrm>
              <a:off x="6115437" y="1508111"/>
              <a:ext cx="453900" cy="1193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12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38" name="Google Shape;238;g1019d65f042_0_104"/>
            <p:cNvSpPr/>
            <p:nvPr/>
          </p:nvSpPr>
          <p:spPr>
            <a:xfrm>
              <a:off x="4168820" y="739681"/>
              <a:ext cx="1734600" cy="435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39" name="Google Shape;239;g1019d65f042_0_104"/>
            <p:cNvSpPr/>
            <p:nvPr/>
          </p:nvSpPr>
          <p:spPr>
            <a:xfrm>
              <a:off x="1859538" y="1506287"/>
              <a:ext cx="796200" cy="86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40" name="Google Shape;240;g1019d65f042_0_104"/>
            <p:cNvSpPr/>
            <p:nvPr/>
          </p:nvSpPr>
          <p:spPr>
            <a:xfrm>
              <a:off x="1293209" y="1506287"/>
              <a:ext cx="566325" cy="862434"/>
            </a:xfrm>
            <a:custGeom>
              <a:avLst/>
              <a:gdLst/>
              <a:ahLst/>
              <a:cxnLst/>
              <a:rect l="l" t="t" r="r" b="b"/>
              <a:pathLst>
                <a:path w="22653" h="40188" extrusionOk="0">
                  <a:moveTo>
                    <a:pt x="22653" y="0"/>
                  </a:moveTo>
                  <a:lnTo>
                    <a:pt x="22653" y="40188"/>
                  </a:lnTo>
                  <a:lnTo>
                    <a:pt x="0" y="39961"/>
                  </a:lnTo>
                </a:path>
              </a:pathLst>
            </a:custGeom>
            <a:noFill/>
            <a:ln w="2857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41" name="Google Shape;241;g1019d65f042_0_104"/>
            <p:cNvSpPr/>
            <p:nvPr/>
          </p:nvSpPr>
          <p:spPr>
            <a:xfrm>
              <a:off x="3185609" y="-6413"/>
              <a:ext cx="1929300" cy="730800"/>
            </a:xfrm>
            <a:prstGeom prst="rect">
              <a:avLst/>
            </a:prstGeom>
            <a:solidFill>
              <a:srgbClr val="013C61"/>
            </a:solidFill>
            <a:ln w="2540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g1019d65f042_0_104"/>
            <p:cNvSpPr txBox="1"/>
            <p:nvPr/>
          </p:nvSpPr>
          <p:spPr>
            <a:xfrm>
              <a:off x="3253574" y="78487"/>
              <a:ext cx="1793400" cy="57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>
                  <a:solidFill>
                    <a:srgbClr val="F3F3F3"/>
                  </a:solidFill>
                </a:rPr>
                <a:t>Style Classification</a:t>
              </a:r>
              <a:endParaRPr sz="20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g1019d65f042_0_104"/>
            <p:cNvSpPr/>
            <p:nvPr/>
          </p:nvSpPr>
          <p:spPr>
            <a:xfrm>
              <a:off x="990413" y="840412"/>
              <a:ext cx="1793400" cy="666000"/>
            </a:xfrm>
            <a:prstGeom prst="rect">
              <a:avLst/>
            </a:prstGeom>
            <a:solidFill>
              <a:srgbClr val="013C61"/>
            </a:solidFill>
            <a:ln w="25400" cap="flat" cmpd="sng">
              <a:solidFill>
                <a:srgbClr val="F3F3F3">
                  <a:alpha val="988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g1019d65f042_0_104"/>
            <p:cNvSpPr txBox="1"/>
            <p:nvPr/>
          </p:nvSpPr>
          <p:spPr>
            <a:xfrm>
              <a:off x="990409" y="842212"/>
              <a:ext cx="1734600" cy="66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>
                  <a:solidFill>
                    <a:srgbClr val="F3F3F3"/>
                  </a:solidFill>
                </a:rPr>
                <a:t>ML Models</a:t>
              </a:r>
              <a:endParaRPr sz="16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g1019d65f042_0_104"/>
            <p:cNvSpPr/>
            <p:nvPr/>
          </p:nvSpPr>
          <p:spPr>
            <a:xfrm>
              <a:off x="-57266" y="1972281"/>
              <a:ext cx="1331700" cy="666000"/>
            </a:xfrm>
            <a:prstGeom prst="rect">
              <a:avLst/>
            </a:prstGeom>
            <a:solidFill>
              <a:srgbClr val="013C61"/>
            </a:solidFill>
            <a:ln w="2540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g1019d65f042_0_104"/>
            <p:cNvSpPr txBox="1"/>
            <p:nvPr/>
          </p:nvSpPr>
          <p:spPr>
            <a:xfrm>
              <a:off x="-57266" y="1972281"/>
              <a:ext cx="1331700" cy="66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>
                  <a:solidFill>
                    <a:srgbClr val="F3F3F3"/>
                  </a:solidFill>
                </a:rPr>
                <a:t>SVM</a:t>
              </a:r>
              <a:endParaRPr sz="16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g1019d65f042_0_104"/>
            <p:cNvSpPr/>
            <p:nvPr/>
          </p:nvSpPr>
          <p:spPr>
            <a:xfrm>
              <a:off x="2655750" y="2035813"/>
              <a:ext cx="1331700" cy="666000"/>
            </a:xfrm>
            <a:prstGeom prst="rect">
              <a:avLst/>
            </a:prstGeom>
            <a:solidFill>
              <a:srgbClr val="013C61"/>
            </a:solidFill>
            <a:ln w="2540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g1019d65f042_0_104"/>
            <p:cNvSpPr txBox="1"/>
            <p:nvPr/>
          </p:nvSpPr>
          <p:spPr>
            <a:xfrm>
              <a:off x="2655750" y="2035813"/>
              <a:ext cx="1331700" cy="66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>
                  <a:solidFill>
                    <a:srgbClr val="F3F3F3"/>
                  </a:solidFill>
                </a:rPr>
                <a:t>Random Forest</a:t>
              </a:r>
              <a:endParaRPr sz="16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g1019d65f042_0_104"/>
            <p:cNvSpPr/>
            <p:nvPr/>
          </p:nvSpPr>
          <p:spPr>
            <a:xfrm>
              <a:off x="5903311" y="842212"/>
              <a:ext cx="1485000" cy="666000"/>
            </a:xfrm>
            <a:prstGeom prst="rect">
              <a:avLst/>
            </a:prstGeom>
            <a:solidFill>
              <a:srgbClr val="013C61"/>
            </a:solidFill>
            <a:ln w="2540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g1019d65f042_0_104"/>
            <p:cNvSpPr txBox="1"/>
            <p:nvPr/>
          </p:nvSpPr>
          <p:spPr>
            <a:xfrm>
              <a:off x="5860417" y="837737"/>
              <a:ext cx="1570800" cy="66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>
                  <a:solidFill>
                    <a:srgbClr val="F3F3F3"/>
                  </a:solidFill>
                </a:rPr>
                <a:t>DL Models</a:t>
              </a:r>
              <a:endParaRPr sz="16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g1019d65f042_0_104"/>
            <p:cNvSpPr/>
            <p:nvPr/>
          </p:nvSpPr>
          <p:spPr>
            <a:xfrm>
              <a:off x="4775799" y="2375456"/>
              <a:ext cx="1331700" cy="666000"/>
            </a:xfrm>
            <a:prstGeom prst="rect">
              <a:avLst/>
            </a:prstGeom>
            <a:solidFill>
              <a:srgbClr val="013C61"/>
            </a:solidFill>
            <a:ln w="2540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g1019d65f042_0_104"/>
            <p:cNvSpPr txBox="1"/>
            <p:nvPr/>
          </p:nvSpPr>
          <p:spPr>
            <a:xfrm>
              <a:off x="4775808" y="2375462"/>
              <a:ext cx="1331700" cy="66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>
                  <a:solidFill>
                    <a:srgbClr val="F3F3F3"/>
                  </a:solidFill>
                </a:rPr>
                <a:t>SAFE</a:t>
              </a:r>
              <a:endParaRPr sz="16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g1019d65f042_0_104"/>
            <p:cNvSpPr/>
            <p:nvPr/>
          </p:nvSpPr>
          <p:spPr>
            <a:xfrm>
              <a:off x="6895876" y="2420299"/>
              <a:ext cx="1434300" cy="576300"/>
            </a:xfrm>
            <a:prstGeom prst="rect">
              <a:avLst/>
            </a:prstGeom>
            <a:solidFill>
              <a:srgbClr val="013C61"/>
            </a:solidFill>
            <a:ln w="2540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g1019d65f042_0_104"/>
            <p:cNvSpPr txBox="1"/>
            <p:nvPr/>
          </p:nvSpPr>
          <p:spPr>
            <a:xfrm>
              <a:off x="6894289" y="2368711"/>
              <a:ext cx="1434300" cy="67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>
                  <a:solidFill>
                    <a:srgbClr val="F3F3F3"/>
                  </a:solidFill>
                </a:rPr>
                <a:t>EANN</a:t>
              </a:r>
              <a:endParaRPr sz="16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g1019d65f042_0_104"/>
            <p:cNvSpPr/>
            <p:nvPr/>
          </p:nvSpPr>
          <p:spPr>
            <a:xfrm>
              <a:off x="1215246" y="2900721"/>
              <a:ext cx="1285500" cy="679500"/>
            </a:xfrm>
            <a:prstGeom prst="rect">
              <a:avLst/>
            </a:prstGeom>
            <a:solidFill>
              <a:srgbClr val="013C61"/>
            </a:solidFill>
            <a:ln w="2540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g1019d65f042_0_104"/>
            <p:cNvSpPr txBox="1"/>
            <p:nvPr/>
          </p:nvSpPr>
          <p:spPr>
            <a:xfrm>
              <a:off x="1214961" y="2900721"/>
              <a:ext cx="1285500" cy="67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>
                  <a:solidFill>
                    <a:srgbClr val="F3F3F3"/>
                  </a:solidFill>
                </a:rPr>
                <a:t>XGBoost</a:t>
              </a:r>
              <a:endParaRPr sz="16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g1019d65f042_0_104"/>
            <p:cNvSpPr/>
            <p:nvPr/>
          </p:nvSpPr>
          <p:spPr>
            <a:xfrm>
              <a:off x="2783988" y="737886"/>
              <a:ext cx="1384800" cy="435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12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sp>
        <p:nvSpPr>
          <p:cNvPr id="256" name="Google Shape;256;g1019d65f042_0_104"/>
          <p:cNvSpPr txBox="1"/>
          <p:nvPr/>
        </p:nvSpPr>
        <p:spPr>
          <a:xfrm>
            <a:off x="302900" y="4554775"/>
            <a:ext cx="72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Rohit</a:t>
            </a:r>
            <a:endParaRPr sz="18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017daa3ace_1_0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PROPAGATION BASED FAKE NEWS DETECTION</a:t>
            </a:r>
            <a:endParaRPr/>
          </a:p>
        </p:txBody>
      </p:sp>
      <p:sp>
        <p:nvSpPr>
          <p:cNvPr id="262" name="Google Shape;262;g1017daa3ace_1_0"/>
          <p:cNvSpPr txBox="1"/>
          <p:nvPr/>
        </p:nvSpPr>
        <p:spPr>
          <a:xfrm>
            <a:off x="578650" y="1414450"/>
            <a:ext cx="30861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 Condensed Light"/>
              <a:buChar char="●"/>
            </a:pPr>
            <a:r>
              <a:rPr lang="en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This method analyzes the spread of a post on social media networks.</a:t>
            </a:r>
            <a:endParaRPr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 Condensed Light"/>
              <a:buChar char="●"/>
            </a:pPr>
            <a:r>
              <a:rPr lang="en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 graph is created between the posts and reposts.</a:t>
            </a:r>
            <a:endParaRPr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 Condensed Light"/>
              <a:buChar char="●"/>
            </a:pPr>
            <a:r>
              <a:rPr lang="en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The nodes are posts and reposts.</a:t>
            </a:r>
            <a:endParaRPr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 Condensed Light"/>
              <a:buChar char="●"/>
            </a:pPr>
            <a:r>
              <a:rPr lang="en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The edge values define time difference between the original post and reposts.</a:t>
            </a:r>
            <a:endParaRPr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263" name="Google Shape;263;g1017daa3ace_1_0"/>
          <p:cNvPicPr preferRelativeResize="0"/>
          <p:nvPr/>
        </p:nvPicPr>
        <p:blipFill rotWithShape="1">
          <a:blip r:embed="rId3">
            <a:alphaModFix/>
          </a:blip>
          <a:srcRect l="2286" t="1820" b="-1819"/>
          <a:stretch/>
        </p:blipFill>
        <p:spPr>
          <a:xfrm>
            <a:off x="4665900" y="1338625"/>
            <a:ext cx="3142174" cy="302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1017daa3ace_1_0"/>
          <p:cNvSpPr txBox="1"/>
          <p:nvPr/>
        </p:nvSpPr>
        <p:spPr>
          <a:xfrm>
            <a:off x="4179100" y="4289300"/>
            <a:ext cx="39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NEWS GRAPH G</a:t>
            </a:r>
            <a:endParaRPr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65" name="Google Shape;265;g1017daa3ace_1_0"/>
          <p:cNvSpPr txBox="1"/>
          <p:nvPr/>
        </p:nvSpPr>
        <p:spPr>
          <a:xfrm>
            <a:off x="532725" y="4365175"/>
            <a:ext cx="2654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Hrituraj Dutta 18EE35021</a:t>
            </a:r>
            <a:endParaRPr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534</Words>
  <Application>Microsoft Office PowerPoint</Application>
  <PresentationFormat>On-screen Show (16:9)</PresentationFormat>
  <Paragraphs>138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Comic Sans MS</vt:lpstr>
      <vt:lpstr>Rajdhani</vt:lpstr>
      <vt:lpstr>Josefin Slab</vt:lpstr>
      <vt:lpstr>Arial</vt:lpstr>
      <vt:lpstr>Fira Sans Condensed Light</vt:lpstr>
      <vt:lpstr>Advent Pro Light</vt:lpstr>
      <vt:lpstr>Fira Sans Condensed</vt:lpstr>
      <vt:lpstr>Anton</vt:lpstr>
      <vt:lpstr>Impact</vt:lpstr>
      <vt:lpstr>Roboto</vt:lpstr>
      <vt:lpstr>Ai Tech Agency by Slidesgo</vt:lpstr>
      <vt:lpstr>DETECTION OF FAKE NEWS USING ARTIFICIAL INTELLIGENCE</vt:lpstr>
      <vt:lpstr>INTRODUCTION</vt:lpstr>
      <vt:lpstr>WHY IS IT SO SERIOUS?</vt:lpstr>
      <vt:lpstr>Knowledge Based </vt:lpstr>
      <vt:lpstr>KNOWLEDGE BASED FAKE NEWS DETECTION</vt:lpstr>
      <vt:lpstr>KNOWLEDGE BASED FAKE NEWS DETECTION</vt:lpstr>
      <vt:lpstr>STYLE BASED FAKE NEWS DETECTION </vt:lpstr>
      <vt:lpstr>STYLE BASED FAKE NEWS CLASSIFICATION</vt:lpstr>
      <vt:lpstr>PROPAGATION BASED FAKE NEWS DETECTION</vt:lpstr>
      <vt:lpstr>FEATURES OF THE NEWS GRAPH</vt:lpstr>
      <vt:lpstr>CREDIBILITY BASED FAKE NEWS DETECTION</vt:lpstr>
      <vt:lpstr>PowerPoint Presentation</vt:lpstr>
      <vt:lpstr>CREDIBITY OF CONTENT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DETECTION OF FAKE NEWS USING ARTIFICIAL INTELLIGENCE</dc:title>
  <dc:creator>Shirsha</dc:creator>
  <cp:lastModifiedBy>Shirsha Chowdhury</cp:lastModifiedBy>
  <cp:revision>1</cp:revision>
  <dcterms:modified xsi:type="dcterms:W3CDTF">2021-11-14T17:32:38Z</dcterms:modified>
</cp:coreProperties>
</file>